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331" r:id="rId6"/>
    <p:sldId id="284" r:id="rId7"/>
    <p:sldId id="294" r:id="rId8"/>
    <p:sldId id="285" r:id="rId9"/>
    <p:sldId id="261" r:id="rId10"/>
    <p:sldId id="286" r:id="rId11"/>
    <p:sldId id="262" r:id="rId12"/>
    <p:sldId id="287" r:id="rId13"/>
    <p:sldId id="288" r:id="rId14"/>
    <p:sldId id="289" r:id="rId15"/>
    <p:sldId id="263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82" r:id="rId25"/>
    <p:sldId id="303" r:id="rId26"/>
    <p:sldId id="264" r:id="rId27"/>
    <p:sldId id="305" r:id="rId28"/>
    <p:sldId id="306" r:id="rId29"/>
    <p:sldId id="325" r:id="rId30"/>
    <p:sldId id="304" r:id="rId31"/>
    <p:sldId id="291" r:id="rId32"/>
    <p:sldId id="293" r:id="rId33"/>
    <p:sldId id="307" r:id="rId34"/>
    <p:sldId id="326" r:id="rId35"/>
    <p:sldId id="318" r:id="rId36"/>
    <p:sldId id="327" r:id="rId37"/>
    <p:sldId id="328" r:id="rId38"/>
    <p:sldId id="320" r:id="rId39"/>
    <p:sldId id="319" r:id="rId40"/>
    <p:sldId id="266" r:id="rId41"/>
    <p:sldId id="309" r:id="rId42"/>
    <p:sldId id="312" r:id="rId43"/>
    <p:sldId id="292" r:id="rId44"/>
    <p:sldId id="330" r:id="rId45"/>
    <p:sldId id="315" r:id="rId46"/>
    <p:sldId id="316" r:id="rId47"/>
    <p:sldId id="321" r:id="rId48"/>
    <p:sldId id="323" r:id="rId49"/>
    <p:sldId id="322" r:id="rId50"/>
    <p:sldId id="314" r:id="rId51"/>
    <p:sldId id="324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3" d="100"/>
          <a:sy n="63" d="100"/>
        </p:scale>
        <p:origin x="20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9EDDD-9684-82C5-2C12-8436A596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A28D3-1848-4A34-A341-A65FE4DBF175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35F947-37B3-FE12-88BB-7459A5F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918F6C-B7D9-F4CF-295A-45CBAF79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33338-3DBB-46D4-A8CA-79B2E80CAA8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9457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1AEB64-2C1A-0BAD-73BD-638F11749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C10F-BFD2-4937-95FE-57BED3DE6899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51C13A-769E-330D-EA8A-054F787D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531D8F-1217-D9F5-3345-CD886481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1E241-65A8-4B9F-BEE4-52EE3EAEBB3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2793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51352D-4773-2C84-4C90-8BFF58D17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8935-FB3C-4D4C-B479-1C757CF07A0C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D61B87-7839-7345-CF6A-24C2D6D7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959BA6-5376-0638-1B07-8BCB6888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F217E-437D-4AF4-A6B3-91257B2F5A2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7949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F6BE5A-36A7-0E0E-2C2D-6BCC6D16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CC3C-DB90-45A8-9691-E73E188D21CF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07821E-E216-37D1-76C0-FF6022150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DC43B5-F35E-7817-8A8C-2CD4ACB6F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8AA13-A870-4F25-BF69-A5015B93229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0881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4E3264-ECAC-80DB-2B3F-399F0555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5CA32-C6AE-4462-A976-65FB4552C5F9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4B5438-7DE4-8F3A-5013-FAB04D36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F65E50-8149-ACB4-0ED0-882E6CD2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F7546-B875-44C1-93A7-86BB55FAB80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4978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9029E17-E9AF-3472-B3FA-04B092C1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0D4C-7F3B-433D-BCD1-2ABD3DE37D64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FEE3524-BB35-63BA-0630-5DCF5D40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49A6686-F6BF-79CD-ECB6-230D57F5F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0297C-E6F3-4A33-8500-7E6EB2A2B32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1057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7C47DD7-BD76-F903-1E5D-E25D0847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7265-04CD-409C-AEEE-F3D3F12A7636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699B064-C35C-E2AB-1B4F-A150ED7B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62DBF0C-28C7-DCE3-1379-30424628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AB5D9-7E0A-4B2F-9BDE-B4D1B8E4CB4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9226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8200F70-49F0-E2B4-B367-4CD849533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70F0-A617-474A-92B6-6792C3833646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2440A9B-5875-5ED9-765F-6F51296E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17E8425-EB29-662A-DF59-2728B7DA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DC4AC-72C5-4F25-A84D-990B0C7E5B0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8882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141CB0D4-3BCF-CD73-D68E-4D5D24592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19569-227E-4A6E-9811-ED07993405C6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160E72C-53C2-D6A7-0B77-A459AC1D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59D3EAE-0851-8A2D-E490-1644F2A6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0AD9-15B1-44E6-B45B-0FF7A081361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9527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46B7970D-BF5E-7F1F-6E4B-A3ADAA2D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42D1-42A4-41F1-A68B-61DEBFF30318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2D6D9B3-E43B-E3CA-B628-6775C3BA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68C3FD8-8A0D-138D-0D38-688657037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C6906-A488-4857-9D4B-7564837D91A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3971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3D217E6-1598-B439-3C40-694C837A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D85F2-261C-4D38-B874-82F7180DD55D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0625C39-FE91-2DDA-88CF-5A04A418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D2A7760-6023-D7F5-2D58-13DDD384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E0A06-7A10-4796-8ABC-8737A8F1C12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3496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5C6590C7-88FD-B790-1EFD-8C8527BEEE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  <a:endParaRPr lang="en-US" altLang="en-US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298345C-350A-D921-7E74-F9040E092D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DC43FC-856E-319C-1557-8845972779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30F38F-592A-48AB-96F4-194D3498339C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128138-596A-8696-6727-6CB6426DF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C50BE4-E8DE-57C5-07A4-A50741B9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D5620AA-36CE-4981-BCFC-FF6D79E2533F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pmberger@orange.fr" TargetMode="External"/><Relationship Id="rId2" Type="http://schemas.openxmlformats.org/officeDocument/2006/relationships/hyperlink" Target="http://diccan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>
            <a:extLst>
              <a:ext uri="{FF2B5EF4-FFF2-40B4-BE49-F238E27FC236}">
                <a16:creationId xmlns:a16="http://schemas.microsoft.com/office/drawing/2014/main" id="{63AFD671-D5B8-941B-8508-E9867E6EA7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Digital Creation</a:t>
            </a:r>
            <a:br>
              <a:rPr lang="fr-FR" altLang="en-US"/>
            </a:br>
            <a:r>
              <a:rPr lang="fr-FR" altLang="en-US"/>
              <a:t>A State of the Arts</a:t>
            </a:r>
            <a:endParaRPr lang="en-US" alt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3E0DE6-446B-14A1-EC46-89962681A8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Pierre Berger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Diccan.com </a:t>
            </a:r>
            <a:br>
              <a:rPr lang="fr-FR" dirty="0"/>
            </a:br>
            <a:r>
              <a:rPr lang="fr-FR" dirty="0"/>
              <a:t>Laval Virtual 2014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7E7D11D8-3C88-533A-1558-35786AF2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Literature: Levels</a:t>
            </a:r>
            <a:endParaRPr lang="en-US" altLang="en-US"/>
          </a:p>
        </p:txBody>
      </p:sp>
      <p:sp>
        <p:nvSpPr>
          <p:cNvPr id="11267" name="Espace réservé du contenu 2">
            <a:extLst>
              <a:ext uri="{FF2B5EF4-FFF2-40B4-BE49-F238E27FC236}">
                <a16:creationId xmlns:a16="http://schemas.microsoft.com/office/drawing/2014/main" id="{83E58691-076E-1FF6-087A-9CAD4973F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68413"/>
            <a:ext cx="8229600" cy="481488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 sz="1800"/>
              <a:t>- « Combinatorial ».</a:t>
            </a:r>
            <a:br>
              <a:rPr lang="fr-FR" altLang="en-US" sz="1800"/>
            </a:br>
            <a:r>
              <a:rPr lang="fr-FR" altLang="en-US" sz="1800"/>
              <a:t>- « Automatic » e.g. Jean-Pierre Balpe </a:t>
            </a:r>
            <a:br>
              <a:rPr lang="fr-FR" altLang="en-US"/>
            </a:br>
            <a:r>
              <a:rPr lang="fr-FR" altLang="en-US"/>
              <a:t>- Storytelling</a:t>
            </a:r>
            <a:endParaRPr lang="en-US" altLang="en-US"/>
          </a:p>
        </p:txBody>
      </p:sp>
      <p:pic>
        <p:nvPicPr>
          <p:cNvPr id="11268" name="Image 3">
            <a:extLst>
              <a:ext uri="{FF2B5EF4-FFF2-40B4-BE49-F238E27FC236}">
                <a16:creationId xmlns:a16="http://schemas.microsoft.com/office/drawing/2014/main" id="{802C8BF5-FF8F-5D73-0A6D-585825E99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24175"/>
            <a:ext cx="72278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1DFE5D30-29C5-8596-0284-399E9C66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en-US"/>
              <a:t>Music: in Love with Techno</a:t>
            </a:r>
            <a:endParaRPr lang="en-US" altLang="en-US"/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D275A660-F0B2-CDD9-E9B4-B8E913201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 sz="2400"/>
              <a:t>Pop or savant, music has always made use of available technologies.  Examples:  Daft Punk. </a:t>
            </a:r>
            <a:endParaRPr lang="en-US" altLang="en-US" sz="2400"/>
          </a:p>
        </p:txBody>
      </p:sp>
      <p:pic>
        <p:nvPicPr>
          <p:cNvPr id="12292" name="Image 1">
            <a:extLst>
              <a:ext uri="{FF2B5EF4-FFF2-40B4-BE49-F238E27FC236}">
                <a16:creationId xmlns:a16="http://schemas.microsoft.com/office/drawing/2014/main" id="{8EA11A29-8588-BBB6-F872-096C3B98A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36838"/>
            <a:ext cx="5313363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C29BAF4B-3E99-16DC-DEF4-DC84B6A7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en-US"/>
              <a:t>Music: in Love with Techno</a:t>
            </a:r>
            <a:endParaRPr lang="en-US" altLang="en-US"/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ADC5BB0D-DA8B-2551-C7ED-6DB9E3E3E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 sz="2400"/>
              <a:t>Pop or savant, music has always made use of available technologies.  Examples:  Daft Punk,  Björk</a:t>
            </a:r>
            <a:endParaRPr lang="en-US" altLang="en-US" sz="2400"/>
          </a:p>
        </p:txBody>
      </p:sp>
      <p:pic>
        <p:nvPicPr>
          <p:cNvPr id="13316" name="Image 1">
            <a:extLst>
              <a:ext uri="{FF2B5EF4-FFF2-40B4-BE49-F238E27FC236}">
                <a16:creationId xmlns:a16="http://schemas.microsoft.com/office/drawing/2014/main" id="{B465E1AF-EB91-2DD8-A7AA-A305BB277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45125"/>
            <a:ext cx="17859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 2">
            <a:extLst>
              <a:ext uri="{FF2B5EF4-FFF2-40B4-BE49-F238E27FC236}">
                <a16:creationId xmlns:a16="http://schemas.microsoft.com/office/drawing/2014/main" id="{452D3CD7-465B-2981-9911-317CFA17B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5400"/>
            <a:ext cx="58674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4899CC84-E54A-DB75-7E43-8EEBA0C6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Music: advanced trends</a:t>
            </a:r>
            <a:endParaRPr lang="en-US" altLang="en-US"/>
          </a:p>
        </p:txBody>
      </p:sp>
      <p:sp>
        <p:nvSpPr>
          <p:cNvPr id="14339" name="Espace réservé du contenu 2">
            <a:extLst>
              <a:ext uri="{FF2B5EF4-FFF2-40B4-BE49-F238E27FC236}">
                <a16:creationId xmlns:a16="http://schemas.microsoft.com/office/drawing/2014/main" id="{891C227E-DC95-CAB7-0D1B-A18929789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/>
              <a:t>- Robotization (generative music, accompanists). </a:t>
            </a:r>
            <a:endParaRPr lang="en-US" altLang="en-US"/>
          </a:p>
        </p:txBody>
      </p:sp>
      <p:pic>
        <p:nvPicPr>
          <p:cNvPr id="14340" name="Image 3">
            <a:extLst>
              <a:ext uri="{FF2B5EF4-FFF2-40B4-BE49-F238E27FC236}">
                <a16:creationId xmlns:a16="http://schemas.microsoft.com/office/drawing/2014/main" id="{E8728111-D41B-B984-713D-0BCF60C8B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20938"/>
            <a:ext cx="6208713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>
            <a:extLst>
              <a:ext uri="{FF2B5EF4-FFF2-40B4-BE49-F238E27FC236}">
                <a16:creationId xmlns:a16="http://schemas.microsoft.com/office/drawing/2014/main" id="{93A3707B-4C5B-53E6-4E8B-05520631D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Music: advanced trends</a:t>
            </a:r>
            <a:endParaRPr lang="en-US" altLang="en-US"/>
          </a:p>
        </p:txBody>
      </p:sp>
      <p:sp>
        <p:nvSpPr>
          <p:cNvPr id="15363" name="Espace réservé du contenu 2">
            <a:extLst>
              <a:ext uri="{FF2B5EF4-FFF2-40B4-BE49-F238E27FC236}">
                <a16:creationId xmlns:a16="http://schemas.microsoft.com/office/drawing/2014/main" id="{D133AA2B-B0C7-11CC-3E88-E1DB0EAA4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z="1800"/>
              <a:t>- Robotization (generative music, accompanists). </a:t>
            </a:r>
            <a:br>
              <a:rPr lang="fr-FR" altLang="en-US" sz="1800"/>
            </a:br>
            <a:r>
              <a:rPr lang="fr-FR" altLang="en-US" sz="2800"/>
              <a:t>- Live coding</a:t>
            </a:r>
            <a:endParaRPr lang="en-US" altLang="en-US" sz="2800"/>
          </a:p>
        </p:txBody>
      </p:sp>
      <p:pic>
        <p:nvPicPr>
          <p:cNvPr id="15364" name="Image 3">
            <a:extLst>
              <a:ext uri="{FF2B5EF4-FFF2-40B4-BE49-F238E27FC236}">
                <a16:creationId xmlns:a16="http://schemas.microsoft.com/office/drawing/2014/main" id="{ED1B40E4-23CD-B346-0D6F-98A95C42D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45125"/>
            <a:ext cx="19542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 1">
            <a:extLst>
              <a:ext uri="{FF2B5EF4-FFF2-40B4-BE49-F238E27FC236}">
                <a16:creationId xmlns:a16="http://schemas.microsoft.com/office/drawing/2014/main" id="{620FD7AD-AF80-A29C-4BA7-90089D4EE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90788"/>
            <a:ext cx="7200900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26BC1AE3-00CF-9058-6953-9E3278D8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Plastic Arts: Deep Divide</a:t>
            </a:r>
            <a:endParaRPr lang="en-US" altLang="en-US"/>
          </a:p>
        </p:txBody>
      </p:sp>
      <p:sp>
        <p:nvSpPr>
          <p:cNvPr id="16387" name="Espace réservé du contenu 2">
            <a:extLst>
              <a:ext uri="{FF2B5EF4-FFF2-40B4-BE49-F238E27FC236}">
                <a16:creationId xmlns:a16="http://schemas.microsoft.com/office/drawing/2014/main" id="{4E2DD540-E94D-E899-191D-E7C45C46B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6113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/>
              <a:t>Classic/Realistic</a:t>
            </a:r>
            <a:br>
              <a:rPr lang="fr-FR" altLang="en-US"/>
            </a:br>
            <a:r>
              <a:rPr lang="fr-FR" altLang="en-US"/>
              <a:t>Cinetic/Lights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/>
              <a:t>Hockney on Ipad</a:t>
            </a:r>
            <a:endParaRPr lang="en-US" altLang="en-US"/>
          </a:p>
        </p:txBody>
      </p:sp>
      <p:pic>
        <p:nvPicPr>
          <p:cNvPr id="16388" name="Image 1">
            <a:extLst>
              <a:ext uri="{FF2B5EF4-FFF2-40B4-BE49-F238E27FC236}">
                <a16:creationId xmlns:a16="http://schemas.microsoft.com/office/drawing/2014/main" id="{A769BEC8-7DA9-46AE-2790-A921BE6DC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6113"/>
            <a:ext cx="316547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 2">
            <a:extLst>
              <a:ext uri="{FF2B5EF4-FFF2-40B4-BE49-F238E27FC236}">
                <a16:creationId xmlns:a16="http://schemas.microsoft.com/office/drawing/2014/main" id="{A735B072-437A-A356-FD6E-18C53C749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3943350"/>
            <a:ext cx="28416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 3">
            <a:extLst>
              <a:ext uri="{FF2B5EF4-FFF2-40B4-BE49-F238E27FC236}">
                <a16:creationId xmlns:a16="http://schemas.microsoft.com/office/drawing/2014/main" id="{FF51C492-8BED-483F-188D-969713427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522788"/>
            <a:ext cx="207486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A9E56E7A-E57E-9258-E04F-4886B4D6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Limits and new ways</a:t>
            </a:r>
            <a:endParaRPr lang="en-US" altLang="en-US"/>
          </a:p>
        </p:txBody>
      </p:sp>
      <p:sp>
        <p:nvSpPr>
          <p:cNvPr id="17411" name="Espace réservé du contenu 2">
            <a:extLst>
              <a:ext uri="{FF2B5EF4-FFF2-40B4-BE49-F238E27FC236}">
                <a16:creationId xmlns:a16="http://schemas.microsoft.com/office/drawing/2014/main" id="{68F97C9D-4374-E092-555B-0F6996A5F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/>
              <a:t>- 3D</a:t>
            </a:r>
          </a:p>
          <a:p>
            <a:r>
              <a:rPr lang="fr-FR" altLang="en-US"/>
              <a:t>- Multiple views synthesis. Computational photography. </a:t>
            </a:r>
            <a:br>
              <a:rPr lang="fr-FR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2D6E3531-C621-415D-7CD2-F008944A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Limits and new ways</a:t>
            </a:r>
            <a:endParaRPr lang="en-US" altLang="en-US"/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3B9348CD-734C-2635-40C9-52979D6C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/>
              <a:t>- 3D « scan »</a:t>
            </a:r>
          </a:p>
          <a:p>
            <a:r>
              <a:rPr lang="fr-FR" altLang="en-US"/>
              <a:t>- Multiple views synthesis</a:t>
            </a:r>
            <a:br>
              <a:rPr lang="fr-FR" altLang="en-US"/>
            </a:br>
            <a:endParaRPr lang="en-US" altLang="en-US"/>
          </a:p>
        </p:txBody>
      </p:sp>
      <p:pic>
        <p:nvPicPr>
          <p:cNvPr id="18436" name="Image 1">
            <a:extLst>
              <a:ext uri="{FF2B5EF4-FFF2-40B4-BE49-F238E27FC236}">
                <a16:creationId xmlns:a16="http://schemas.microsoft.com/office/drawing/2014/main" id="{4C8AEBEB-3AC5-6FED-3078-0EE5237C0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2588" y="-242888"/>
            <a:ext cx="12936538" cy="727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D16B5823-11AF-12AD-FAE8-89F0A25E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Limits and new ways</a:t>
            </a:r>
            <a:endParaRPr lang="en-US" altLang="en-US"/>
          </a:p>
        </p:txBody>
      </p:sp>
      <p:sp>
        <p:nvSpPr>
          <p:cNvPr id="19459" name="Espace réservé du contenu 2">
            <a:extLst>
              <a:ext uri="{FF2B5EF4-FFF2-40B4-BE49-F238E27FC236}">
                <a16:creationId xmlns:a16="http://schemas.microsoft.com/office/drawing/2014/main" id="{E2C26D46-5E09-6086-DD9D-F1969D00B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sz="1600"/>
              <a:t>- 3D</a:t>
            </a:r>
          </a:p>
          <a:p>
            <a:r>
              <a:rPr lang="fr-FR" altLang="en-US" sz="1600"/>
              <a:t>- Multiple views synthesis</a:t>
            </a:r>
            <a:br>
              <a:rPr lang="fr-FR" altLang="en-US"/>
            </a:br>
            <a:r>
              <a:rPr lang="fr-FR" altLang="en-US"/>
              <a:t>- Lytro</a:t>
            </a:r>
            <a:br>
              <a:rPr lang="fr-FR" altLang="en-US"/>
            </a:br>
            <a:endParaRPr lang="en-US" altLang="en-US"/>
          </a:p>
        </p:txBody>
      </p:sp>
      <p:pic>
        <p:nvPicPr>
          <p:cNvPr id="19460" name="Image 1">
            <a:extLst>
              <a:ext uri="{FF2B5EF4-FFF2-40B4-BE49-F238E27FC236}">
                <a16:creationId xmlns:a16="http://schemas.microsoft.com/office/drawing/2014/main" id="{BA588EAF-E2C8-CA03-C043-50EC1C315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95625"/>
            <a:ext cx="662463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9C5C1E97-F1BC-E256-3858-D850BB6B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Limits and new ways</a:t>
            </a:r>
            <a:endParaRPr lang="en-US" altLang="en-US"/>
          </a:p>
        </p:txBody>
      </p:sp>
      <p:sp>
        <p:nvSpPr>
          <p:cNvPr id="20483" name="Espace réservé du contenu 2">
            <a:extLst>
              <a:ext uri="{FF2B5EF4-FFF2-40B4-BE49-F238E27FC236}">
                <a16:creationId xmlns:a16="http://schemas.microsoft.com/office/drawing/2014/main" id="{8F8B4806-93BB-5E6B-63A0-8AEE4D0CB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sz="1600"/>
              <a:t>- 3D</a:t>
            </a:r>
          </a:p>
          <a:p>
            <a:r>
              <a:rPr lang="fr-FR" altLang="en-US" sz="1600"/>
              <a:t>- Multiple views synthesis</a:t>
            </a:r>
            <a:br>
              <a:rPr lang="fr-FR" altLang="en-US" sz="1600"/>
            </a:br>
            <a:r>
              <a:rPr lang="fr-FR" altLang="en-US" sz="1600"/>
              <a:t>- Lytro</a:t>
            </a:r>
            <a:br>
              <a:rPr lang="fr-FR" altLang="en-US"/>
            </a:br>
            <a:r>
              <a:rPr lang="fr-FR" altLang="en-US"/>
              <a:t>- Non photo-realistic</a:t>
            </a:r>
            <a:endParaRPr lang="en-US" altLang="en-US"/>
          </a:p>
        </p:txBody>
      </p:sp>
      <p:pic>
        <p:nvPicPr>
          <p:cNvPr id="20484" name="Image 1">
            <a:extLst>
              <a:ext uri="{FF2B5EF4-FFF2-40B4-BE49-F238E27FC236}">
                <a16:creationId xmlns:a16="http://schemas.microsoft.com/office/drawing/2014/main" id="{4B595CA5-2884-8E5C-374E-E5B6832D8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28738"/>
            <a:ext cx="2890837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2">
            <a:extLst>
              <a:ext uri="{FF2B5EF4-FFF2-40B4-BE49-F238E27FC236}">
                <a16:creationId xmlns:a16="http://schemas.microsoft.com/office/drawing/2014/main" id="{0A7C5A5E-C57A-429A-C2B4-AE6B680B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Drawing Lines on a Nebula </a:t>
            </a:r>
            <a:endParaRPr lang="en-US" altLang="en-US"/>
          </a:p>
        </p:txBody>
      </p:sp>
      <p:sp>
        <p:nvSpPr>
          <p:cNvPr id="3075" name="Espace réservé du contenu 2">
            <a:extLst>
              <a:ext uri="{FF2B5EF4-FFF2-40B4-BE49-F238E27FC236}">
                <a16:creationId xmlns:a16="http://schemas.microsoft.com/office/drawing/2014/main" id="{59449671-0976-1319-38CD-EC76EAD54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>
            <a:extLst>
              <a:ext uri="{FF2B5EF4-FFF2-40B4-BE49-F238E27FC236}">
                <a16:creationId xmlns:a16="http://schemas.microsoft.com/office/drawing/2014/main" id="{CBD84F7C-5A8C-577C-8D46-95A1854E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Limits and new ways</a:t>
            </a:r>
            <a:endParaRPr lang="en-US" altLang="en-US"/>
          </a:p>
        </p:txBody>
      </p:sp>
      <p:sp>
        <p:nvSpPr>
          <p:cNvPr id="21507" name="Espace réservé du contenu 2">
            <a:extLst>
              <a:ext uri="{FF2B5EF4-FFF2-40B4-BE49-F238E27FC236}">
                <a16:creationId xmlns:a16="http://schemas.microsoft.com/office/drawing/2014/main" id="{1AF7038E-5AF2-AB85-CA83-E4E28B541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 sz="1600"/>
              <a:t>- 3D</a:t>
            </a:r>
          </a:p>
          <a:p>
            <a:r>
              <a:rPr lang="fr-FR" altLang="en-US" sz="1600"/>
              <a:t>- Multiple views synthesis</a:t>
            </a:r>
            <a:br>
              <a:rPr lang="fr-FR" altLang="en-US" sz="1600"/>
            </a:br>
            <a:r>
              <a:rPr lang="fr-FR" altLang="en-US" sz="1600"/>
              <a:t>- Lytro</a:t>
            </a:r>
            <a:br>
              <a:rPr lang="fr-FR" altLang="en-US" sz="1600"/>
            </a:br>
            <a:r>
              <a:rPr lang="fr-FR" altLang="en-US" sz="1600"/>
              <a:t>- Non photo-realistic</a:t>
            </a:r>
            <a:br>
              <a:rPr lang="fr-FR" altLang="en-US"/>
            </a:br>
            <a:r>
              <a:rPr lang="fr-FR" altLang="en-US"/>
              <a:t>- Generative/abstract</a:t>
            </a:r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>
            <a:extLst>
              <a:ext uri="{FF2B5EF4-FFF2-40B4-BE49-F238E27FC236}">
                <a16:creationId xmlns:a16="http://schemas.microsoft.com/office/drawing/2014/main" id="{BBE4B6FD-F4E1-A062-1FA7-C18C11A10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1" name="Espace réservé du contenu 3">
            <a:extLst>
              <a:ext uri="{FF2B5EF4-FFF2-40B4-BE49-F238E27FC236}">
                <a16:creationId xmlns:a16="http://schemas.microsoft.com/office/drawing/2014/main" id="{B2A9DF9C-1F82-693A-17CF-A6F483B68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975" y="-100013"/>
            <a:ext cx="10082213" cy="75612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E3887F20-E7E8-B7B8-CB56-43E99A9F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Limits and new ways</a:t>
            </a:r>
            <a:endParaRPr lang="en-US" altLang="en-US"/>
          </a:p>
        </p:txBody>
      </p:sp>
      <p:sp>
        <p:nvSpPr>
          <p:cNvPr id="23555" name="Espace réservé du contenu 2">
            <a:extLst>
              <a:ext uri="{FF2B5EF4-FFF2-40B4-BE49-F238E27FC236}">
                <a16:creationId xmlns:a16="http://schemas.microsoft.com/office/drawing/2014/main" id="{E9CA872A-AC5D-A8E9-2EB9-E7B2A5E13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4525962"/>
          </a:xfrm>
        </p:spPr>
        <p:txBody>
          <a:bodyPr/>
          <a:lstStyle/>
          <a:p>
            <a:r>
              <a:rPr lang="fr-FR" altLang="en-US" sz="1600"/>
              <a:t>- 3D,  Multiple views synthesis,  Lytro,  Non photo-realistic</a:t>
            </a:r>
            <a:r>
              <a:rPr lang="fr-FR" altLang="en-US"/>
              <a:t>, </a:t>
            </a:r>
            <a:r>
              <a:rPr lang="fr-FR" altLang="en-US" sz="1600"/>
              <a:t>Generative/abstract</a:t>
            </a:r>
            <a:br>
              <a:rPr lang="fr-FR" altLang="en-US" sz="1600"/>
            </a:br>
            <a:r>
              <a:rPr lang="fr-FR" altLang="en-US" sz="1600"/>
              <a:t>- </a:t>
            </a:r>
            <a:r>
              <a:rPr lang="fr-FR" altLang="en-US"/>
              <a:t>Robotization. A dream in the 1960’ </a:t>
            </a:r>
            <a:endParaRPr lang="en-US" altLang="en-US"/>
          </a:p>
        </p:txBody>
      </p:sp>
      <p:pic>
        <p:nvPicPr>
          <p:cNvPr id="23556" name="Image 2">
            <a:extLst>
              <a:ext uri="{FF2B5EF4-FFF2-40B4-BE49-F238E27FC236}">
                <a16:creationId xmlns:a16="http://schemas.microsoft.com/office/drawing/2014/main" id="{C30AD0CD-6A87-9A0C-1E5D-54BBC22F7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55950"/>
            <a:ext cx="41560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>
            <a:extLst>
              <a:ext uri="{FF2B5EF4-FFF2-40B4-BE49-F238E27FC236}">
                <a16:creationId xmlns:a16="http://schemas.microsoft.com/office/drawing/2014/main" id="{4157556F-2885-E95C-8F79-7B5D6131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Limits and new ways</a:t>
            </a:r>
            <a:endParaRPr lang="en-US" altLang="en-US"/>
          </a:p>
        </p:txBody>
      </p:sp>
      <p:sp>
        <p:nvSpPr>
          <p:cNvPr id="24579" name="Espace réservé du contenu 2">
            <a:extLst>
              <a:ext uri="{FF2B5EF4-FFF2-40B4-BE49-F238E27FC236}">
                <a16:creationId xmlns:a16="http://schemas.microsoft.com/office/drawing/2014/main" id="{ABFBDF0B-9720-B986-66CB-3FD82019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4525962"/>
          </a:xfrm>
        </p:spPr>
        <p:txBody>
          <a:bodyPr/>
          <a:lstStyle/>
          <a:p>
            <a:r>
              <a:rPr lang="fr-FR" altLang="en-US" sz="1600"/>
              <a:t>- 3D,  Multiple views synthesis,  Lytro,  Non photo-realistic</a:t>
            </a:r>
            <a:r>
              <a:rPr lang="fr-FR" altLang="en-US"/>
              <a:t>, </a:t>
            </a:r>
            <a:r>
              <a:rPr lang="fr-FR" altLang="en-US" sz="1600"/>
              <a:t>Generative/abstract</a:t>
            </a:r>
            <a:br>
              <a:rPr lang="fr-FR" altLang="en-US" sz="1600"/>
            </a:br>
            <a:r>
              <a:rPr lang="fr-FR" altLang="en-US" sz="1600"/>
              <a:t>- Robotization. A dream in the 1960’  </a:t>
            </a:r>
            <a:r>
              <a:rPr lang="fr-FR" altLang="en-US"/>
              <a:t>A reality today. </a:t>
            </a:r>
            <a:endParaRPr lang="en-US" altLang="en-US"/>
          </a:p>
        </p:txBody>
      </p:sp>
      <p:pic>
        <p:nvPicPr>
          <p:cNvPr id="24580" name="Image 2">
            <a:extLst>
              <a:ext uri="{FF2B5EF4-FFF2-40B4-BE49-F238E27FC236}">
                <a16:creationId xmlns:a16="http://schemas.microsoft.com/office/drawing/2014/main" id="{9B985AD7-DBBF-9629-EF86-135A4864E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24325"/>
            <a:ext cx="324008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1">
            <a:extLst>
              <a:ext uri="{FF2B5EF4-FFF2-40B4-BE49-F238E27FC236}">
                <a16:creationId xmlns:a16="http://schemas.microsoft.com/office/drawing/2014/main" id="{217A8FD1-AB13-5834-9E37-0C955ABF5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0325"/>
            <a:ext cx="6913562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>
            <a:extLst>
              <a:ext uri="{FF2B5EF4-FFF2-40B4-BE49-F238E27FC236}">
                <a16:creationId xmlns:a16="http://schemas.microsoft.com/office/drawing/2014/main" id="{B8997069-BB25-623D-9CEC-CC9885C3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Plastic Arts: Deep Divide</a:t>
            </a:r>
            <a:endParaRPr lang="en-US" altLang="en-US"/>
          </a:p>
        </p:txBody>
      </p:sp>
      <p:sp>
        <p:nvSpPr>
          <p:cNvPr id="25603" name="Espace réservé du contenu 2">
            <a:extLst>
              <a:ext uri="{FF2B5EF4-FFF2-40B4-BE49-F238E27FC236}">
                <a16:creationId xmlns:a16="http://schemas.microsoft.com/office/drawing/2014/main" id="{E8039A89-F47B-0714-2098-5A200A57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/>
              <a:t>Entertainment/Experimental</a:t>
            </a:r>
            <a:endParaRPr lang="en-US" altLang="en-US"/>
          </a:p>
        </p:txBody>
      </p:sp>
      <p:pic>
        <p:nvPicPr>
          <p:cNvPr id="25604" name="Image 1">
            <a:extLst>
              <a:ext uri="{FF2B5EF4-FFF2-40B4-BE49-F238E27FC236}">
                <a16:creationId xmlns:a16="http://schemas.microsoft.com/office/drawing/2014/main" id="{E31A33A1-2231-E9E3-32C8-DD16E39CC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349500"/>
            <a:ext cx="3581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2">
            <a:extLst>
              <a:ext uri="{FF2B5EF4-FFF2-40B4-BE49-F238E27FC236}">
                <a16:creationId xmlns:a16="http://schemas.microsoft.com/office/drawing/2014/main" id="{0782AD2B-4394-24A6-A324-A20B50B0F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05038"/>
            <a:ext cx="68357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09930EF1-851A-D6D7-5DBC-9A4B1757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Cinema &amp; Games: Automation</a:t>
            </a:r>
            <a:endParaRPr lang="en-US" altLang="en-US"/>
          </a:p>
        </p:txBody>
      </p:sp>
      <p:sp>
        <p:nvSpPr>
          <p:cNvPr id="26627" name="Espace réservé du contenu 2">
            <a:extLst>
              <a:ext uri="{FF2B5EF4-FFF2-40B4-BE49-F238E27FC236}">
                <a16:creationId xmlns:a16="http://schemas.microsoft.com/office/drawing/2014/main" id="{ED8C81CC-CF44-0282-1F54-CF41584AB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/>
              <a:t>Mainstream, « Pompier »  (but Enjoy…) </a:t>
            </a:r>
            <a:endParaRPr lang="en-US" altLang="en-US"/>
          </a:p>
        </p:txBody>
      </p:sp>
      <p:pic>
        <p:nvPicPr>
          <p:cNvPr id="26628" name="Image 3">
            <a:extLst>
              <a:ext uri="{FF2B5EF4-FFF2-40B4-BE49-F238E27FC236}">
                <a16:creationId xmlns:a16="http://schemas.microsoft.com/office/drawing/2014/main" id="{A54DA29E-2879-0E15-82E4-5E434C0F4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586038"/>
            <a:ext cx="470376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>
            <a:extLst>
              <a:ext uri="{FF2B5EF4-FFF2-40B4-BE49-F238E27FC236}">
                <a16:creationId xmlns:a16="http://schemas.microsoft.com/office/drawing/2014/main" id="{051BA5D2-6CDB-D35C-7C81-CE9D7FB1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Cinema &amp; Games: Automation</a:t>
            </a:r>
            <a:endParaRPr lang="en-US" altLang="en-US"/>
          </a:p>
        </p:txBody>
      </p:sp>
      <p:sp>
        <p:nvSpPr>
          <p:cNvPr id="27651" name="Espace réservé du contenu 2">
            <a:extLst>
              <a:ext uri="{FF2B5EF4-FFF2-40B4-BE49-F238E27FC236}">
                <a16:creationId xmlns:a16="http://schemas.microsoft.com/office/drawing/2014/main" id="{8E47879F-CFF2-5742-033B-4948C7CC6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1438"/>
            <a:ext cx="8445500" cy="49577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 sz="1600"/>
              <a:t>Mainstream, « Pompier »</a:t>
            </a:r>
            <a:br>
              <a:rPr lang="fr-FR" altLang="en-US" sz="1600"/>
            </a:br>
            <a:r>
              <a:rPr lang="fr-FR" altLang="en-US"/>
              <a:t>Experimental, provocative</a:t>
            </a:r>
            <a:endParaRPr lang="en-US" altLang="en-US"/>
          </a:p>
        </p:txBody>
      </p:sp>
      <p:pic>
        <p:nvPicPr>
          <p:cNvPr id="27652" name="Image 3">
            <a:extLst>
              <a:ext uri="{FF2B5EF4-FFF2-40B4-BE49-F238E27FC236}">
                <a16:creationId xmlns:a16="http://schemas.microsoft.com/office/drawing/2014/main" id="{4EF8D198-0269-CCB5-BB4A-5D504EB6D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1888"/>
            <a:ext cx="2647950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Image 1">
            <a:extLst>
              <a:ext uri="{FF2B5EF4-FFF2-40B4-BE49-F238E27FC236}">
                <a16:creationId xmlns:a16="http://schemas.microsoft.com/office/drawing/2014/main" id="{FD53A047-3D30-EC76-E6C3-6B6FC0C58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6019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0122E-47EC-12B5-282A-5989D72D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Live Performance: </a:t>
            </a:r>
            <a:br>
              <a:rPr lang="fr-FR" dirty="0"/>
            </a:br>
            <a:r>
              <a:rPr lang="fr-FR" dirty="0"/>
              <a:t>Body and </a:t>
            </a:r>
            <a:r>
              <a:rPr lang="fr-FR" dirty="0" err="1"/>
              <a:t>Complexity</a:t>
            </a:r>
            <a:endParaRPr lang="en-US" dirty="0"/>
          </a:p>
        </p:txBody>
      </p:sp>
      <p:sp>
        <p:nvSpPr>
          <p:cNvPr id="28675" name="Espace réservé du contenu 2">
            <a:extLst>
              <a:ext uri="{FF2B5EF4-FFF2-40B4-BE49-F238E27FC236}">
                <a16:creationId xmlns:a16="http://schemas.microsoft.com/office/drawing/2014/main" id="{54F5D1E1-1B58-3A00-F3CE-CC95D572C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/>
              <a:t>Clair-Obscur: Hermself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28676" name="Image 2">
            <a:extLst>
              <a:ext uri="{FF2B5EF4-FFF2-40B4-BE49-F238E27FC236}">
                <a16:creationId xmlns:a16="http://schemas.microsoft.com/office/drawing/2014/main" id="{5E4D88BE-71B6-3898-28C0-C76AA168A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349500"/>
            <a:ext cx="61341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452747-144E-5AD4-D098-1A6EED3F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Live Performance: </a:t>
            </a:r>
            <a:br>
              <a:rPr lang="fr-FR" dirty="0"/>
            </a:br>
            <a:r>
              <a:rPr lang="fr-FR" dirty="0"/>
              <a:t>Body and </a:t>
            </a:r>
            <a:r>
              <a:rPr lang="fr-FR" dirty="0" err="1"/>
              <a:t>Complexity</a:t>
            </a:r>
            <a:endParaRPr lang="en-US" dirty="0"/>
          </a:p>
        </p:txBody>
      </p:sp>
      <p:sp>
        <p:nvSpPr>
          <p:cNvPr id="29699" name="Espace réservé du contenu 2">
            <a:extLst>
              <a:ext uri="{FF2B5EF4-FFF2-40B4-BE49-F238E27FC236}">
                <a16:creationId xmlns:a16="http://schemas.microsoft.com/office/drawing/2014/main" id="{D5EEF60D-39DB-C5A2-247E-A73294E64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/>
              <a:t>Cirque du soleil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29700" name="Image 2">
            <a:extLst>
              <a:ext uri="{FF2B5EF4-FFF2-40B4-BE49-F238E27FC236}">
                <a16:creationId xmlns:a16="http://schemas.microsoft.com/office/drawing/2014/main" id="{E28CCCD8-E911-637D-B94F-D74034B16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49500"/>
            <a:ext cx="34036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 3">
            <a:extLst>
              <a:ext uri="{FF2B5EF4-FFF2-40B4-BE49-F238E27FC236}">
                <a16:creationId xmlns:a16="http://schemas.microsoft.com/office/drawing/2014/main" id="{D68F7E3E-BB4C-ABDA-0985-036EF167F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28900"/>
            <a:ext cx="7062788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5D41F5C5-34F4-6E4E-A99D-BE8B4D2D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Some general issues</a:t>
            </a:r>
            <a:endParaRPr lang="en-US" altLang="fr-FR"/>
          </a:p>
        </p:txBody>
      </p:sp>
      <p:sp>
        <p:nvSpPr>
          <p:cNvPr id="30723" name="Espace réservé du contenu 2">
            <a:extLst>
              <a:ext uri="{FF2B5EF4-FFF2-40B4-BE49-F238E27FC236}">
                <a16:creationId xmlns:a16="http://schemas.microsoft.com/office/drawing/2014/main" id="{223617A5-5BD7-0890-C94E-22250A31F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Interaction</a:t>
            </a:r>
          </a:p>
          <a:p>
            <a:r>
              <a:rPr lang="fr-FR" altLang="fr-FR"/>
              <a:t>Generativity</a:t>
            </a:r>
          </a:p>
          <a:p>
            <a:r>
              <a:rPr lang="fr-FR" altLang="fr-FR"/>
              <a:t>Robotization</a:t>
            </a:r>
          </a:p>
          <a:p>
            <a:r>
              <a:rPr lang="fr-FR" altLang="fr-FR"/>
              <a:t>Multimedia/transmedia</a:t>
            </a:r>
          </a:p>
          <a:p>
            <a:endParaRPr lang="en-US" alt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2">
            <a:extLst>
              <a:ext uri="{FF2B5EF4-FFF2-40B4-BE49-F238E27FC236}">
                <a16:creationId xmlns:a16="http://schemas.microsoft.com/office/drawing/2014/main" id="{78B3D554-8367-C236-E06E-4779E434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en-US"/>
              <a:t>Drawing Lines on a Nebula</a:t>
            </a:r>
            <a:endParaRPr lang="en-US" altLang="en-US"/>
          </a:p>
        </p:txBody>
      </p:sp>
      <p:sp>
        <p:nvSpPr>
          <p:cNvPr id="4099" name="Espace réservé du contenu 1">
            <a:extLst>
              <a:ext uri="{FF2B5EF4-FFF2-40B4-BE49-F238E27FC236}">
                <a16:creationId xmlns:a16="http://schemas.microsoft.com/office/drawing/2014/main" id="{F7F980DD-EC03-E2E9-2FBC-2D67C1DEA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>
            <a:extLst>
              <a:ext uri="{FF2B5EF4-FFF2-40B4-BE49-F238E27FC236}">
                <a16:creationId xmlns:a16="http://schemas.microsoft.com/office/drawing/2014/main" id="{D996DDD1-34A5-D7FD-E629-E225FB47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Interaction</a:t>
            </a:r>
            <a:endParaRPr lang="en-US" altLang="en-US"/>
          </a:p>
        </p:txBody>
      </p:sp>
      <p:pic>
        <p:nvPicPr>
          <p:cNvPr id="31747" name="Image 3">
            <a:extLst>
              <a:ext uri="{FF2B5EF4-FFF2-40B4-BE49-F238E27FC236}">
                <a16:creationId xmlns:a16="http://schemas.microsoft.com/office/drawing/2014/main" id="{868953F8-F2DD-DCC9-4FF1-FBE3AAF5A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700213"/>
            <a:ext cx="30511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Espace réservé du contenu 1">
            <a:extLst>
              <a:ext uri="{FF2B5EF4-FFF2-40B4-BE49-F238E27FC236}">
                <a16:creationId xmlns:a16="http://schemas.microsoft.com/office/drawing/2014/main" id="{9D6423A8-508D-DE94-B525-EF35E04A3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Fun… </a:t>
            </a:r>
            <a:endParaRPr lang="en-US" alt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>
            <a:extLst>
              <a:ext uri="{FF2B5EF4-FFF2-40B4-BE49-F238E27FC236}">
                <a16:creationId xmlns:a16="http://schemas.microsoft.com/office/drawing/2014/main" id="{33E7077E-0872-6837-2957-A6A159131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Interaction</a:t>
            </a:r>
            <a:endParaRPr lang="en-US" altLang="en-US"/>
          </a:p>
        </p:txBody>
      </p:sp>
      <p:sp>
        <p:nvSpPr>
          <p:cNvPr id="32771" name="Espace réservé du contenu 2">
            <a:extLst>
              <a:ext uri="{FF2B5EF4-FFF2-40B4-BE49-F238E27FC236}">
                <a16:creationId xmlns:a16="http://schemas.microsoft.com/office/drawing/2014/main" id="{9BDDB938-799C-FBF5-4B97-9B299D149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/>
              <a:t>Fun… not so easy</a:t>
            </a:r>
            <a:endParaRPr lang="en-US" altLang="en-US"/>
          </a:p>
        </p:txBody>
      </p:sp>
      <p:pic>
        <p:nvPicPr>
          <p:cNvPr id="32772" name="Image 3">
            <a:extLst>
              <a:ext uri="{FF2B5EF4-FFF2-40B4-BE49-F238E27FC236}">
                <a16:creationId xmlns:a16="http://schemas.microsoft.com/office/drawing/2014/main" id="{B28B05EF-DCDC-6D95-0540-C49E8854A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10747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 4">
            <a:extLst>
              <a:ext uri="{FF2B5EF4-FFF2-40B4-BE49-F238E27FC236}">
                <a16:creationId xmlns:a16="http://schemas.microsoft.com/office/drawing/2014/main" id="{4CA56560-2BAE-75C0-DD07-91053289A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341438"/>
            <a:ext cx="333851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3BA5CFE5-DAC3-CB83-8509-15D3A212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Interaction</a:t>
            </a:r>
            <a:endParaRPr lang="en-US" altLang="en-US"/>
          </a:p>
        </p:txBody>
      </p:sp>
      <p:sp>
        <p:nvSpPr>
          <p:cNvPr id="33795" name="Espace réservé du contenu 2">
            <a:extLst>
              <a:ext uri="{FF2B5EF4-FFF2-40B4-BE49-F238E27FC236}">
                <a16:creationId xmlns:a16="http://schemas.microsoft.com/office/drawing/2014/main" id="{CF07BCD8-45C8-3C28-D1E7-0704D4B0B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/>
              <a:t>Fun… for performers…</a:t>
            </a:r>
            <a:endParaRPr lang="en-US" altLang="en-US"/>
          </a:p>
        </p:txBody>
      </p:sp>
      <p:pic>
        <p:nvPicPr>
          <p:cNvPr id="33796" name="Image 3">
            <a:extLst>
              <a:ext uri="{FF2B5EF4-FFF2-40B4-BE49-F238E27FC236}">
                <a16:creationId xmlns:a16="http://schemas.microsoft.com/office/drawing/2014/main" id="{D988F0C8-2F22-DF3A-408B-85C074C3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691063"/>
            <a:ext cx="10747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mage 4">
            <a:extLst>
              <a:ext uri="{FF2B5EF4-FFF2-40B4-BE49-F238E27FC236}">
                <a16:creationId xmlns:a16="http://schemas.microsoft.com/office/drawing/2014/main" id="{93D472E9-233F-B12F-33C6-7838C04BF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2781300"/>
            <a:ext cx="24145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age 5">
            <a:extLst>
              <a:ext uri="{FF2B5EF4-FFF2-40B4-BE49-F238E27FC236}">
                <a16:creationId xmlns:a16="http://schemas.microsoft.com/office/drawing/2014/main" id="{9A18E8D3-9E1E-D3D1-D165-F1679F711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5238"/>
            <a:ext cx="3673475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>
            <a:extLst>
              <a:ext uri="{FF2B5EF4-FFF2-40B4-BE49-F238E27FC236}">
                <a16:creationId xmlns:a16="http://schemas.microsoft.com/office/drawing/2014/main" id="{11B52A3A-C3C7-B0D5-8C18-18A9C4F4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115888"/>
            <a:ext cx="8229600" cy="1143000"/>
          </a:xfrm>
        </p:spPr>
        <p:txBody>
          <a:bodyPr/>
          <a:lstStyle/>
          <a:p>
            <a:r>
              <a:rPr lang="fr-FR" altLang="en-US"/>
              <a:t>Interaction</a:t>
            </a:r>
            <a:endParaRPr lang="en-US" altLang="en-US"/>
          </a:p>
        </p:txBody>
      </p:sp>
      <p:sp>
        <p:nvSpPr>
          <p:cNvPr id="34819" name="Espace réservé du contenu 2">
            <a:extLst>
              <a:ext uri="{FF2B5EF4-FFF2-40B4-BE49-F238E27FC236}">
                <a16:creationId xmlns:a16="http://schemas.microsoft.com/office/drawing/2014/main" id="{F26EAAB9-626F-63C8-6A02-6F24B31C9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fr-FR" altLang="en-US"/>
              <a:t>Or not as the artist intented: </a:t>
            </a:r>
            <a:endParaRPr lang="en-US" altLang="en-US"/>
          </a:p>
        </p:txBody>
      </p:sp>
      <p:pic>
        <p:nvPicPr>
          <p:cNvPr id="34820" name="Image 3">
            <a:extLst>
              <a:ext uri="{FF2B5EF4-FFF2-40B4-BE49-F238E27FC236}">
                <a16:creationId xmlns:a16="http://schemas.microsoft.com/office/drawing/2014/main" id="{17B9F41C-08AB-326F-6CBA-9A65DC2D1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107473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 4">
            <a:extLst>
              <a:ext uri="{FF2B5EF4-FFF2-40B4-BE49-F238E27FC236}">
                <a16:creationId xmlns:a16="http://schemas.microsoft.com/office/drawing/2014/main" id="{6C8AC6A8-E6C5-D114-D6F1-6DD76780F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257675"/>
            <a:ext cx="1479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Image 5">
            <a:extLst>
              <a:ext uri="{FF2B5EF4-FFF2-40B4-BE49-F238E27FC236}">
                <a16:creationId xmlns:a16="http://schemas.microsoft.com/office/drawing/2014/main" id="{9F5EF2DA-46BD-3545-9EF6-1F715116B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933825"/>
            <a:ext cx="15652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Image 1">
            <a:extLst>
              <a:ext uri="{FF2B5EF4-FFF2-40B4-BE49-F238E27FC236}">
                <a16:creationId xmlns:a16="http://schemas.microsoft.com/office/drawing/2014/main" id="{75FCDCD8-3BA8-11E0-D65B-5E9A70146F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057400"/>
            <a:ext cx="6256337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>
            <a:extLst>
              <a:ext uri="{FF2B5EF4-FFF2-40B4-BE49-F238E27FC236}">
                <a16:creationId xmlns:a16="http://schemas.microsoft.com/office/drawing/2014/main" id="{B1ADE44D-A8BE-F454-38CC-D4A099A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Interaction</a:t>
            </a:r>
            <a:endParaRPr lang="en-US" altLang="fr-FR"/>
          </a:p>
        </p:txBody>
      </p:sp>
      <p:sp>
        <p:nvSpPr>
          <p:cNvPr id="35843" name="Espace réservé du contenu 2">
            <a:extLst>
              <a:ext uri="{FF2B5EF4-FFF2-40B4-BE49-F238E27FC236}">
                <a16:creationId xmlns:a16="http://schemas.microsoft.com/office/drawing/2014/main" id="{B972A02E-EE87-080E-FD87-4BB122A52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/>
              <a:t>Interaction suits more to games than to art</a:t>
            </a:r>
          </a:p>
          <a:p>
            <a:r>
              <a:rPr lang="fr-FR" altLang="fr-FR"/>
              <a:t>Individual artists cannot compete with the games industry. </a:t>
            </a:r>
          </a:p>
          <a:p>
            <a:r>
              <a:rPr lang="fr-FR" altLang="fr-FR"/>
              <a:t>Interaction calls for transmedia. </a:t>
            </a:r>
            <a:endParaRPr lang="en-US" alt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>
            <a:extLst>
              <a:ext uri="{FF2B5EF4-FFF2-40B4-BE49-F238E27FC236}">
                <a16:creationId xmlns:a16="http://schemas.microsoft.com/office/drawing/2014/main" id="{83B53159-F70F-046A-9D74-8DF1EFEF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Multimedia/Transmedia</a:t>
            </a:r>
            <a:endParaRPr lang="en-US" altLang="en-US"/>
          </a:p>
        </p:txBody>
      </p:sp>
      <p:sp>
        <p:nvSpPr>
          <p:cNvPr id="36867" name="Espace réservé du contenu 2">
            <a:extLst>
              <a:ext uri="{FF2B5EF4-FFF2-40B4-BE49-F238E27FC236}">
                <a16:creationId xmlns:a16="http://schemas.microsoft.com/office/drawing/2014/main" id="{C37D0DB1-B60B-CC4E-74FB-A6C75CA7F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z="2400"/>
              <a:t>Multimedia (Transmedia widely speaking) : </a:t>
            </a:r>
            <a:r>
              <a:rPr lang="en-US" altLang="en-US" sz="2400"/>
              <a:t>the convergence of many if not all "media" into a unified conceptual and industrial frame for art and design, entertainment and even the whole of social life.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altLang="en-US" sz="2400"/>
              <a:t>Example:  Moben, </a:t>
            </a:r>
            <a:r>
              <a:rPr lang="fr-FR" altLang="en-US" sz="2400" i="1"/>
              <a:t>The mechanics of emotion</a:t>
            </a:r>
            <a:r>
              <a:rPr lang="fr-FR" altLang="en-US" sz="2400"/>
              <a:t>. </a:t>
            </a:r>
            <a:endParaRPr lang="en-US" altLang="en-US" sz="2400"/>
          </a:p>
          <a:p>
            <a:pPr marL="0" indent="0">
              <a:buFont typeface="Arial" panose="020B0604020202020204" pitchFamily="34" charset="0"/>
              <a:buNone/>
            </a:pPr>
            <a:endParaRPr lang="fr-FR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>
            <a:extLst>
              <a:ext uri="{FF2B5EF4-FFF2-40B4-BE49-F238E27FC236}">
                <a16:creationId xmlns:a16="http://schemas.microsoft.com/office/drawing/2014/main" id="{F175FB79-F200-3C96-E5FE-589956E0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Multimedia/Transmedia</a:t>
            </a:r>
            <a:endParaRPr lang="en-US" altLang="en-US"/>
          </a:p>
        </p:txBody>
      </p:sp>
      <p:sp>
        <p:nvSpPr>
          <p:cNvPr id="37891" name="Espace réservé du contenu 2">
            <a:extLst>
              <a:ext uri="{FF2B5EF4-FFF2-40B4-BE49-F238E27FC236}">
                <a16:creationId xmlns:a16="http://schemas.microsoft.com/office/drawing/2014/main" id="{58381F03-D362-E6D3-4A8E-70B11E496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z="2400"/>
              <a:t>Moben, </a:t>
            </a:r>
            <a:r>
              <a:rPr lang="fr-FR" altLang="en-US" sz="2400" i="1"/>
              <a:t>The mechanics of emotion</a:t>
            </a:r>
            <a:r>
              <a:rPr lang="fr-FR" altLang="en-US" sz="2400"/>
              <a:t>. </a:t>
            </a:r>
            <a:endParaRPr lang="en-US" altLang="en-US" sz="2400"/>
          </a:p>
          <a:p>
            <a:pPr marL="0" indent="0">
              <a:buFont typeface="Arial" panose="020B0604020202020204" pitchFamily="34" charset="0"/>
              <a:buNone/>
            </a:pPr>
            <a:endParaRPr lang="fr-FR" altLang="en-US"/>
          </a:p>
        </p:txBody>
      </p:sp>
      <p:pic>
        <p:nvPicPr>
          <p:cNvPr id="37892" name="Image 1">
            <a:extLst>
              <a:ext uri="{FF2B5EF4-FFF2-40B4-BE49-F238E27FC236}">
                <a16:creationId xmlns:a16="http://schemas.microsoft.com/office/drawing/2014/main" id="{9F2B20B7-8DB6-393A-33C5-A532CF069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76475"/>
            <a:ext cx="77152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>
            <a:extLst>
              <a:ext uri="{FF2B5EF4-FFF2-40B4-BE49-F238E27FC236}">
                <a16:creationId xmlns:a16="http://schemas.microsoft.com/office/drawing/2014/main" id="{B08648EE-F5F9-B6E1-BFB2-DB63D3A1A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Multimedia/Transmedia</a:t>
            </a:r>
            <a:endParaRPr lang="en-US" altLang="en-US"/>
          </a:p>
        </p:txBody>
      </p:sp>
      <p:sp>
        <p:nvSpPr>
          <p:cNvPr id="38915" name="Espace réservé du contenu 2">
            <a:extLst>
              <a:ext uri="{FF2B5EF4-FFF2-40B4-BE49-F238E27FC236}">
                <a16:creationId xmlns:a16="http://schemas.microsoft.com/office/drawing/2014/main" id="{4F2A9098-F0E5-8D52-05B0-DCD6C5F93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z="2400"/>
              <a:t>Moben, </a:t>
            </a:r>
            <a:r>
              <a:rPr lang="fr-FR" altLang="en-US" sz="2400" i="1"/>
              <a:t>The mechanics of emotion</a:t>
            </a:r>
            <a:r>
              <a:rPr lang="fr-FR" altLang="en-US" sz="2400"/>
              <a:t>. </a:t>
            </a:r>
            <a:endParaRPr lang="en-US" altLang="en-US" sz="2400"/>
          </a:p>
          <a:p>
            <a:pPr marL="0" indent="0">
              <a:buFont typeface="Arial" panose="020B0604020202020204" pitchFamily="34" charset="0"/>
              <a:buNone/>
            </a:pPr>
            <a:endParaRPr lang="fr-FR" altLang="en-US"/>
          </a:p>
        </p:txBody>
      </p:sp>
      <p:pic>
        <p:nvPicPr>
          <p:cNvPr id="38916" name="Image 1">
            <a:extLst>
              <a:ext uri="{FF2B5EF4-FFF2-40B4-BE49-F238E27FC236}">
                <a16:creationId xmlns:a16="http://schemas.microsoft.com/office/drawing/2014/main" id="{D823953E-0530-2AF1-E1E5-18BADC274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501332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Image 2">
            <a:extLst>
              <a:ext uri="{FF2B5EF4-FFF2-40B4-BE49-F238E27FC236}">
                <a16:creationId xmlns:a16="http://schemas.microsoft.com/office/drawing/2014/main" id="{8B1D5477-80EE-BB8A-9EF6-EE6C7E300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05038"/>
            <a:ext cx="6408738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>
            <a:extLst>
              <a:ext uri="{FF2B5EF4-FFF2-40B4-BE49-F238E27FC236}">
                <a16:creationId xmlns:a16="http://schemas.microsoft.com/office/drawing/2014/main" id="{F510090E-CE3E-89B6-A769-A9DB5923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altLang="en-US"/>
            </a:br>
            <a:r>
              <a:rPr lang="en-US" altLang="en-US"/>
              <a:t>Transmedia</a:t>
            </a:r>
          </a:p>
        </p:txBody>
      </p:sp>
      <p:pic>
        <p:nvPicPr>
          <p:cNvPr id="39939" name="Espace réservé du contenu 3">
            <a:extLst>
              <a:ext uri="{FF2B5EF4-FFF2-40B4-BE49-F238E27FC236}">
                <a16:creationId xmlns:a16="http://schemas.microsoft.com/office/drawing/2014/main" id="{3C8B53CC-AB1E-34F2-FEDC-F4E1DFB74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479425"/>
            <a:ext cx="5905500" cy="590391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>
            <a:extLst>
              <a:ext uri="{FF2B5EF4-FFF2-40B4-BE49-F238E27FC236}">
                <a16:creationId xmlns:a16="http://schemas.microsoft.com/office/drawing/2014/main" id="{C49227AC-4F49-2635-32FE-33148AF4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Multimedia/Transmedia</a:t>
            </a:r>
            <a:endParaRPr lang="en-US" altLang="en-US"/>
          </a:p>
        </p:txBody>
      </p:sp>
      <p:sp>
        <p:nvSpPr>
          <p:cNvPr id="40963" name="Espace réservé du contenu 2">
            <a:extLst>
              <a:ext uri="{FF2B5EF4-FFF2-40B4-BE49-F238E27FC236}">
                <a16:creationId xmlns:a16="http://schemas.microsoft.com/office/drawing/2014/main" id="{B71E13DA-2410-2AC0-7F45-9CF8453C4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z="2800"/>
              <a:t>Transmedia properly : the « second screen ». Typically: organizing different media around a TV series. </a:t>
            </a:r>
            <a:br>
              <a:rPr lang="fr-FR" altLang="en-US" sz="2800"/>
            </a:br>
            <a:r>
              <a:rPr lang="fr-FR" altLang="en-US" sz="2800"/>
              <a:t>Examples: Matrix, Sofia.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>
            <a:extLst>
              <a:ext uri="{FF2B5EF4-FFF2-40B4-BE49-F238E27FC236}">
                <a16:creationId xmlns:a16="http://schemas.microsoft.com/office/drawing/2014/main" id="{E7BCAE9A-883D-05B3-7B10-73E384D1C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Global Patterns </a:t>
            </a:r>
            <a:endParaRPr lang="en-US" altLang="en-US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F383A744-2B4E-B09A-2818-C4C1DF4CA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fr-FR" altLang="en-US" dirty="0"/>
              <a:t>All art genres/</a:t>
            </a:r>
            <a:r>
              <a:rPr lang="fr-FR" altLang="en-US" dirty="0" err="1"/>
              <a:t>specialities</a:t>
            </a:r>
            <a:r>
              <a:rPr lang="fr-FR" altLang="en-US" dirty="0"/>
              <a:t> are </a:t>
            </a:r>
            <a:r>
              <a:rPr lang="fr-FR" altLang="en-US" dirty="0" err="1"/>
              <a:t>represented</a:t>
            </a:r>
            <a:r>
              <a:rPr lang="fr-FR" altLang="en-US" dirty="0"/>
              <a:t>. </a:t>
            </a:r>
          </a:p>
          <a:p>
            <a:pPr eaLnBrk="1" hangingPunct="1">
              <a:buFontTx/>
              <a:buChar char="-"/>
              <a:defRPr/>
            </a:pPr>
            <a:r>
              <a:rPr lang="fr-FR" altLang="en-US" sz="1600" dirty="0" err="1"/>
              <a:t>Literature</a:t>
            </a:r>
            <a:r>
              <a:rPr lang="fr-FR" altLang="en-US" sz="1600" dirty="0"/>
              <a:t>   117</a:t>
            </a:r>
          </a:p>
          <a:p>
            <a:pPr eaLnBrk="1" hangingPunct="1">
              <a:buFontTx/>
              <a:buChar char="-"/>
              <a:defRPr/>
            </a:pPr>
            <a:r>
              <a:rPr lang="fr-FR" altLang="en-US" sz="1600" dirty="0"/>
              <a:t>Music 165</a:t>
            </a:r>
          </a:p>
          <a:p>
            <a:pPr eaLnBrk="1" hangingPunct="1">
              <a:buFontTx/>
              <a:buChar char="-"/>
              <a:defRPr/>
            </a:pPr>
            <a:r>
              <a:rPr lang="fr-FR" altLang="en-US" sz="1600" dirty="0"/>
              <a:t>Plastic arts 62</a:t>
            </a:r>
          </a:p>
          <a:p>
            <a:pPr eaLnBrk="1" hangingPunct="1">
              <a:buFontTx/>
              <a:buChar char="-"/>
              <a:defRPr/>
            </a:pPr>
            <a:r>
              <a:rPr lang="fr-FR" altLang="en-US" sz="1600" dirty="0" err="1"/>
              <a:t>Cinema</a:t>
            </a:r>
            <a:r>
              <a:rPr lang="fr-FR" altLang="en-US" sz="1600" dirty="0"/>
              <a:t> 290</a:t>
            </a:r>
          </a:p>
          <a:p>
            <a:pPr eaLnBrk="1" hangingPunct="1">
              <a:buFontTx/>
              <a:buChar char="-"/>
              <a:defRPr/>
            </a:pPr>
            <a:r>
              <a:rPr lang="fr-FR" altLang="en-US" sz="1600" dirty="0"/>
              <a:t>Live 117</a:t>
            </a:r>
          </a:p>
          <a:p>
            <a:pPr eaLnBrk="1" hangingPunct="1">
              <a:buFontTx/>
              <a:buChar char="-"/>
              <a:defRPr/>
            </a:pPr>
            <a:r>
              <a:rPr lang="fr-FR" altLang="en-US" sz="1600" dirty="0" err="1"/>
              <a:t>Multimedia</a:t>
            </a:r>
            <a:r>
              <a:rPr lang="fr-FR" altLang="en-US" sz="1600" dirty="0"/>
              <a:t> 649</a:t>
            </a:r>
          </a:p>
          <a:p>
            <a:pPr eaLnBrk="1" hangingPunct="1">
              <a:buFontTx/>
              <a:buChar char="-"/>
              <a:defRPr/>
            </a:pPr>
            <a:endParaRPr lang="fr-FR" altLang="en-US" sz="16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FR" altLang="en-US" dirty="0"/>
              <a:t>But digital </a:t>
            </a:r>
            <a:r>
              <a:rPr lang="fr-FR" altLang="en-US" dirty="0" err="1"/>
              <a:t>technology</a:t>
            </a:r>
            <a:endParaRPr lang="fr-FR" altLang="en-US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fr-FR" altLang="en-US" dirty="0" err="1"/>
              <a:t>takes</a:t>
            </a:r>
            <a:r>
              <a:rPr lang="fr-FR" altLang="en-US" dirty="0"/>
              <a:t> to fusion.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en-US" dirty="0"/>
          </a:p>
        </p:txBody>
      </p:sp>
      <p:pic>
        <p:nvPicPr>
          <p:cNvPr id="5124" name="Image 1">
            <a:extLst>
              <a:ext uri="{FF2B5EF4-FFF2-40B4-BE49-F238E27FC236}">
                <a16:creationId xmlns:a16="http://schemas.microsoft.com/office/drawing/2014/main" id="{09330BAA-C9FE-4ADA-F949-812D97C65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20938"/>
            <a:ext cx="41719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>
            <a:extLst>
              <a:ext uri="{FF2B5EF4-FFF2-40B4-BE49-F238E27FC236}">
                <a16:creationId xmlns:a16="http://schemas.microsoft.com/office/drawing/2014/main" id="{DF680C7A-BF75-CE03-1802-03C85E1E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Transmedia</a:t>
            </a:r>
            <a:endParaRPr lang="en-US" altLang="en-US"/>
          </a:p>
        </p:txBody>
      </p:sp>
      <p:sp>
        <p:nvSpPr>
          <p:cNvPr id="41987" name="Espace réservé du contenu 2">
            <a:extLst>
              <a:ext uri="{FF2B5EF4-FFF2-40B4-BE49-F238E27FC236}">
                <a16:creationId xmlns:a16="http://schemas.microsoft.com/office/drawing/2014/main" id="{C123D152-BF8E-00FA-EF0A-7A4944DB4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/>
              <a:t>Kike Maillot: Eva </a:t>
            </a:r>
            <a:endParaRPr lang="en-US" altLang="en-US"/>
          </a:p>
        </p:txBody>
      </p:sp>
      <p:pic>
        <p:nvPicPr>
          <p:cNvPr id="41988" name="Image 1">
            <a:extLst>
              <a:ext uri="{FF2B5EF4-FFF2-40B4-BE49-F238E27FC236}">
                <a16:creationId xmlns:a16="http://schemas.microsoft.com/office/drawing/2014/main" id="{4E34C8FE-21AC-2AF6-FE20-8D74725C5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614613"/>
            <a:ext cx="5503862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>
            <a:extLst>
              <a:ext uri="{FF2B5EF4-FFF2-40B4-BE49-F238E27FC236}">
                <a16:creationId xmlns:a16="http://schemas.microsoft.com/office/drawing/2014/main" id="{42A9AB66-D7F9-649E-C3FC-A3598027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Transmedia</a:t>
            </a:r>
            <a:endParaRPr lang="en-US" altLang="en-US"/>
          </a:p>
        </p:txBody>
      </p:sp>
      <p:sp>
        <p:nvSpPr>
          <p:cNvPr id="43011" name="Espace réservé du contenu 2">
            <a:extLst>
              <a:ext uri="{FF2B5EF4-FFF2-40B4-BE49-F238E27FC236}">
                <a16:creationId xmlns:a16="http://schemas.microsoft.com/office/drawing/2014/main" id="{65C90A8F-EC34-0B5D-DDEF-EAF4ADA15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 sz="1600"/>
              <a:t>Kike Maillot: Eva</a:t>
            </a:r>
            <a:br>
              <a:rPr lang="fr-FR" altLang="en-US"/>
            </a:br>
            <a:r>
              <a:rPr lang="fr-FR" altLang="en-US"/>
              <a:t>Bernardo Sofia </a:t>
            </a:r>
            <a:endParaRPr lang="en-US" altLang="en-US"/>
          </a:p>
        </p:txBody>
      </p:sp>
      <p:pic>
        <p:nvPicPr>
          <p:cNvPr id="43012" name="Image 1">
            <a:extLst>
              <a:ext uri="{FF2B5EF4-FFF2-40B4-BE49-F238E27FC236}">
                <a16:creationId xmlns:a16="http://schemas.microsoft.com/office/drawing/2014/main" id="{3DA987CF-B224-DAE1-9242-5A4D27AB9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724400"/>
            <a:ext cx="31432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Image 3">
            <a:extLst>
              <a:ext uri="{FF2B5EF4-FFF2-40B4-BE49-F238E27FC236}">
                <a16:creationId xmlns:a16="http://schemas.microsoft.com/office/drawing/2014/main" id="{F661DC43-1878-56B5-4B1D-34A1D0073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42037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>
            <a:extLst>
              <a:ext uri="{FF2B5EF4-FFF2-40B4-BE49-F238E27FC236}">
                <a16:creationId xmlns:a16="http://schemas.microsoft.com/office/drawing/2014/main" id="{2007FFE4-F797-8D48-A09F-AE4D1C2D6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Everybody an artist ? </a:t>
            </a:r>
            <a:endParaRPr lang="en-US" altLang="en-US"/>
          </a:p>
        </p:txBody>
      </p:sp>
      <p:sp>
        <p:nvSpPr>
          <p:cNvPr id="44035" name="Espace réservé du contenu 1">
            <a:extLst>
              <a:ext uri="{FF2B5EF4-FFF2-40B4-BE49-F238E27FC236}">
                <a16:creationId xmlns:a16="http://schemas.microsoft.com/office/drawing/2014/main" id="{28E77F8F-1472-8030-BE93-FC7364F02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/>
              <a:t>Samsung: be creative. </a:t>
            </a:r>
            <a:endParaRPr lang="en-US" altLang="en-US"/>
          </a:p>
        </p:txBody>
      </p:sp>
      <p:pic>
        <p:nvPicPr>
          <p:cNvPr id="44036" name="Image 3">
            <a:extLst>
              <a:ext uri="{FF2B5EF4-FFF2-40B4-BE49-F238E27FC236}">
                <a16:creationId xmlns:a16="http://schemas.microsoft.com/office/drawing/2014/main" id="{D6B926DF-3E87-386A-805D-FE1278F8F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27288"/>
            <a:ext cx="6084887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>
            <a:extLst>
              <a:ext uri="{FF2B5EF4-FFF2-40B4-BE49-F238E27FC236}">
                <a16:creationId xmlns:a16="http://schemas.microsoft.com/office/drawing/2014/main" id="{F8B84F95-B85B-B16F-3A93-54E9BB6A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Everybody and artist ?</a:t>
            </a:r>
            <a:endParaRPr lang="en-US" altLang="en-US"/>
          </a:p>
        </p:txBody>
      </p:sp>
      <p:sp>
        <p:nvSpPr>
          <p:cNvPr id="45059" name="Espace réservé du contenu 2">
            <a:extLst>
              <a:ext uri="{FF2B5EF4-FFF2-40B4-BE49-F238E27FC236}">
                <a16:creationId xmlns:a16="http://schemas.microsoft.com/office/drawing/2014/main" id="{43F39E13-502B-EFD0-1F1A-7C2EB889D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/>
              <a:t>Fablab</a:t>
            </a:r>
            <a:endParaRPr lang="en-US" altLang="en-US"/>
          </a:p>
        </p:txBody>
      </p:sp>
      <p:pic>
        <p:nvPicPr>
          <p:cNvPr id="45060" name="Image 3">
            <a:extLst>
              <a:ext uri="{FF2B5EF4-FFF2-40B4-BE49-F238E27FC236}">
                <a16:creationId xmlns:a16="http://schemas.microsoft.com/office/drawing/2014/main" id="{9624D74F-2CF5-45E9-F62B-40260C13C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1916113"/>
            <a:ext cx="52800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>
            <a:extLst>
              <a:ext uri="{FF2B5EF4-FFF2-40B4-BE49-F238E27FC236}">
                <a16:creationId xmlns:a16="http://schemas.microsoft.com/office/drawing/2014/main" id="{112018AB-875A-6003-0897-08DF771F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Robots as a public</a:t>
            </a:r>
            <a:br>
              <a:rPr lang="fr-FR" altLang="en-US"/>
            </a:br>
            <a:endParaRPr lang="en-US" altLang="en-US"/>
          </a:p>
        </p:txBody>
      </p:sp>
      <p:pic>
        <p:nvPicPr>
          <p:cNvPr id="46083" name="Espace réservé du contenu 3">
            <a:extLst>
              <a:ext uri="{FF2B5EF4-FFF2-40B4-BE49-F238E27FC236}">
                <a16:creationId xmlns:a16="http://schemas.microsoft.com/office/drawing/2014/main" id="{006FB190-8F27-B1A6-740B-B2B040E66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725" y="1852613"/>
            <a:ext cx="5924550" cy="401955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>
            <a:extLst>
              <a:ext uri="{FF2B5EF4-FFF2-40B4-BE49-F238E27FC236}">
                <a16:creationId xmlns:a16="http://schemas.microsoft.com/office/drawing/2014/main" id="{19784311-C77E-EAA7-06FC-C8EB1EAA1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88913"/>
            <a:ext cx="8229600" cy="1143000"/>
          </a:xfrm>
        </p:spPr>
        <p:txBody>
          <a:bodyPr/>
          <a:lstStyle/>
          <a:p>
            <a:r>
              <a:rPr lang="fr-FR" altLang="en-US"/>
              <a:t>Robots as a judge</a:t>
            </a:r>
            <a:endParaRPr lang="en-US" altLang="en-US"/>
          </a:p>
        </p:txBody>
      </p:sp>
      <p:sp>
        <p:nvSpPr>
          <p:cNvPr id="47107" name="Espace réservé du contenu 2">
            <a:extLst>
              <a:ext uri="{FF2B5EF4-FFF2-40B4-BE49-F238E27FC236}">
                <a16:creationId xmlns:a16="http://schemas.microsoft.com/office/drawing/2014/main" id="{CED13F66-4DC8-21F2-34E0-D55EBA2BD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r>
              <a:rPr lang="fr-FR" altLang="en-US"/>
              <a:t>- Google ranking, analytics</a:t>
            </a:r>
          </a:p>
          <a:p>
            <a:endParaRPr lang="fr-FR" altLang="en-US"/>
          </a:p>
        </p:txBody>
      </p:sp>
      <p:pic>
        <p:nvPicPr>
          <p:cNvPr id="47108" name="Image 4">
            <a:extLst>
              <a:ext uri="{FF2B5EF4-FFF2-40B4-BE49-F238E27FC236}">
                <a16:creationId xmlns:a16="http://schemas.microsoft.com/office/drawing/2014/main" id="{375A45FD-720F-4DAA-2656-F3815AE3C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276475"/>
            <a:ext cx="62992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>
            <a:extLst>
              <a:ext uri="{FF2B5EF4-FFF2-40B4-BE49-F238E27FC236}">
                <a16:creationId xmlns:a16="http://schemas.microsoft.com/office/drawing/2014/main" id="{DAF5B808-8303-2455-51C3-2743B22B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88913"/>
            <a:ext cx="8229600" cy="1143000"/>
          </a:xfrm>
        </p:spPr>
        <p:txBody>
          <a:bodyPr/>
          <a:lstStyle/>
          <a:p>
            <a:r>
              <a:rPr lang="fr-FR" altLang="en-US"/>
              <a:t>Robots as a judge</a:t>
            </a:r>
            <a:endParaRPr lang="en-US" altLang="en-US"/>
          </a:p>
        </p:txBody>
      </p:sp>
      <p:sp>
        <p:nvSpPr>
          <p:cNvPr id="48131" name="Espace réservé du contenu 2">
            <a:extLst>
              <a:ext uri="{FF2B5EF4-FFF2-40B4-BE49-F238E27FC236}">
                <a16:creationId xmlns:a16="http://schemas.microsoft.com/office/drawing/2014/main" id="{DD9BCB6F-A3FC-B5D0-403A-4E6B11A2D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r>
              <a:rPr lang="fr-FR" altLang="en-US"/>
              <a:t>- Google ranking</a:t>
            </a:r>
          </a:p>
          <a:p>
            <a:r>
              <a:rPr lang="fr-FR" altLang="en-US"/>
              <a:t>- Nadia (Kupresanin) </a:t>
            </a:r>
            <a:endParaRPr lang="en-US" altLang="en-US"/>
          </a:p>
        </p:txBody>
      </p:sp>
      <p:pic>
        <p:nvPicPr>
          <p:cNvPr id="48132" name="Image 3">
            <a:extLst>
              <a:ext uri="{FF2B5EF4-FFF2-40B4-BE49-F238E27FC236}">
                <a16:creationId xmlns:a16="http://schemas.microsoft.com/office/drawing/2014/main" id="{AEA56A50-8EB0-D12A-94D7-C1690E1E1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>
            <a:extLst>
              <a:ext uri="{FF2B5EF4-FFF2-40B4-BE49-F238E27FC236}">
                <a16:creationId xmlns:a16="http://schemas.microsoft.com/office/drawing/2014/main" id="{73D48C6E-B263-98A8-2FDF-92A94937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188913"/>
            <a:ext cx="8229600" cy="1143000"/>
          </a:xfrm>
        </p:spPr>
        <p:txBody>
          <a:bodyPr/>
          <a:lstStyle/>
          <a:p>
            <a:r>
              <a:rPr lang="fr-FR" altLang="en-US"/>
              <a:t>Robots as judges</a:t>
            </a:r>
            <a:endParaRPr lang="en-US" altLang="en-US"/>
          </a:p>
        </p:txBody>
      </p:sp>
      <p:sp>
        <p:nvSpPr>
          <p:cNvPr id="49155" name="Espace réservé du contenu 2">
            <a:extLst>
              <a:ext uri="{FF2B5EF4-FFF2-40B4-BE49-F238E27FC236}">
                <a16:creationId xmlns:a16="http://schemas.microsoft.com/office/drawing/2014/main" id="{5E3649A9-5C4F-3DC5-8152-C22E1EDA6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r>
              <a:rPr lang="fr-FR" altLang="en-US"/>
              <a:t>- Google ranking</a:t>
            </a:r>
          </a:p>
          <a:p>
            <a:r>
              <a:rPr lang="fr-FR" altLang="en-US"/>
              <a:t>- Nadia (Kupresanin) </a:t>
            </a:r>
            <a:endParaRPr lang="en-US" altLang="en-US"/>
          </a:p>
        </p:txBody>
      </p:sp>
      <p:pic>
        <p:nvPicPr>
          <p:cNvPr id="49156" name="Image 3">
            <a:extLst>
              <a:ext uri="{FF2B5EF4-FFF2-40B4-BE49-F238E27FC236}">
                <a16:creationId xmlns:a16="http://schemas.microsoft.com/office/drawing/2014/main" id="{A2BEF973-C116-72A6-0302-4C703C812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56150"/>
            <a:ext cx="24606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 1">
            <a:extLst>
              <a:ext uri="{FF2B5EF4-FFF2-40B4-BE49-F238E27FC236}">
                <a16:creationId xmlns:a16="http://schemas.microsoft.com/office/drawing/2014/main" id="{E12C9BF5-47D5-5772-D099-04AB4B9FF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852738"/>
            <a:ext cx="6657975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>
            <a:extLst>
              <a:ext uri="{FF2B5EF4-FFF2-40B4-BE49-F238E27FC236}">
                <a16:creationId xmlns:a16="http://schemas.microsoft.com/office/drawing/2014/main" id="{6D4CB54D-0BAE-66C8-BBE1-8787E3E4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Clouds… and the Cloud</a:t>
            </a:r>
            <a:endParaRPr lang="en-US" altLang="en-US"/>
          </a:p>
        </p:txBody>
      </p:sp>
      <p:sp>
        <p:nvSpPr>
          <p:cNvPr id="50179" name="Espace réservé du contenu 2">
            <a:extLst>
              <a:ext uri="{FF2B5EF4-FFF2-40B4-BE49-F238E27FC236}">
                <a16:creationId xmlns:a16="http://schemas.microsoft.com/office/drawing/2014/main" id="{2F43E675-FB22-EC7A-CAE6-380A63E58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/>
              <a:t>General convergence, interactivity, generativity</a:t>
            </a:r>
            <a:endParaRPr lang="en-US" altLang="en-US"/>
          </a:p>
        </p:txBody>
      </p:sp>
      <p:pic>
        <p:nvPicPr>
          <p:cNvPr id="50180" name="Image 1">
            <a:extLst>
              <a:ext uri="{FF2B5EF4-FFF2-40B4-BE49-F238E27FC236}">
                <a16:creationId xmlns:a16="http://schemas.microsoft.com/office/drawing/2014/main" id="{FF35AF12-FB93-6855-FD3F-996BE659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213100"/>
            <a:ext cx="44291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>
            <a:extLst>
              <a:ext uri="{FF2B5EF4-FFF2-40B4-BE49-F238E27FC236}">
                <a16:creationId xmlns:a16="http://schemas.microsoft.com/office/drawing/2014/main" id="{14F6C1CA-8209-2634-2602-A23BA56E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>
                <a:solidFill>
                  <a:schemeClr val="bg1"/>
                </a:solidFill>
              </a:rPr>
              <a:t>A future for the artists </a:t>
            </a:r>
            <a:r>
              <a:rPr lang="fr-FR" altLang="en-US"/>
              <a:t>? </a:t>
            </a:r>
            <a:endParaRPr lang="en-US" altLang="en-US"/>
          </a:p>
        </p:txBody>
      </p:sp>
      <p:sp>
        <p:nvSpPr>
          <p:cNvPr id="51203" name="Espace réservé du contenu 2">
            <a:extLst>
              <a:ext uri="{FF2B5EF4-FFF2-40B4-BE49-F238E27FC236}">
                <a16:creationId xmlns:a16="http://schemas.microsoft.com/office/drawing/2014/main" id="{C8C00E05-1953-0DE0-7DBF-33C0C9A48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en-US">
                <a:solidFill>
                  <a:schemeClr val="bg1"/>
                </a:solidFill>
              </a:rPr>
              <a:t>The bad news is : </a:t>
            </a:r>
            <a:br>
              <a:rPr lang="fr-FR" altLang="en-US">
                <a:solidFill>
                  <a:schemeClr val="bg1"/>
                </a:solidFill>
              </a:rPr>
            </a:br>
            <a:br>
              <a:rPr lang="fr-FR" altLang="en-US">
                <a:solidFill>
                  <a:schemeClr val="bg1"/>
                </a:solidFill>
              </a:rPr>
            </a:br>
            <a:r>
              <a:rPr lang="fr-FR" altLang="en-US">
                <a:solidFill>
                  <a:schemeClr val="bg1"/>
                </a:solidFill>
              </a:rPr>
              <a:t>- Cheap/easy tools for « amateurs »</a:t>
            </a:r>
            <a:br>
              <a:rPr lang="fr-FR" altLang="en-US">
                <a:solidFill>
                  <a:schemeClr val="bg1"/>
                </a:solidFill>
              </a:rPr>
            </a:br>
            <a:r>
              <a:rPr lang="fr-FR" altLang="en-US">
                <a:solidFill>
                  <a:schemeClr val="bg1"/>
                </a:solidFill>
              </a:rPr>
              <a:t>- Intellectual property challenged</a:t>
            </a:r>
            <a:br>
              <a:rPr lang="fr-FR" altLang="en-US">
                <a:solidFill>
                  <a:schemeClr val="bg1"/>
                </a:solidFill>
              </a:rPr>
            </a:br>
            <a:r>
              <a:rPr lang="fr-FR" altLang="en-US">
                <a:solidFill>
                  <a:schemeClr val="bg1"/>
                </a:solidFill>
              </a:rPr>
              <a:t>- Robotization</a:t>
            </a:r>
            <a:endParaRPr lang="en-US" altLang="en-US">
              <a:solidFill>
                <a:schemeClr val="bg1"/>
              </a:solidFill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>
            <a:extLst>
              <a:ext uri="{FF2B5EF4-FFF2-40B4-BE49-F238E27FC236}">
                <a16:creationId xmlns:a16="http://schemas.microsoft.com/office/drawing/2014/main" id="{E144B01F-34BD-A27D-ECE2-15FFB6AC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142875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en-US"/>
              <a:t>Global Patterns </a:t>
            </a:r>
            <a:endParaRPr lang="en-US" altLang="en-US"/>
          </a:p>
        </p:txBody>
      </p:sp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38170B94-FAF7-8824-EB93-AF611B2ED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 sz="1800"/>
              <a:t>All art genres/specialities are represented, a pattern quite different from « Art »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6148" name="Image 1">
            <a:extLst>
              <a:ext uri="{FF2B5EF4-FFF2-40B4-BE49-F238E27FC236}">
                <a16:creationId xmlns:a16="http://schemas.microsoft.com/office/drawing/2014/main" id="{013D028D-C7D1-C04A-1290-A492183C3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60800"/>
            <a:ext cx="27749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">
            <a:extLst>
              <a:ext uri="{FF2B5EF4-FFF2-40B4-BE49-F238E27FC236}">
                <a16:creationId xmlns:a16="http://schemas.microsoft.com/office/drawing/2014/main" id="{85CC1AF1-C168-330B-301B-01A897A9F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773238"/>
            <a:ext cx="62928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>
            <a:extLst>
              <a:ext uri="{FF2B5EF4-FFF2-40B4-BE49-F238E27FC236}">
                <a16:creationId xmlns:a16="http://schemas.microsoft.com/office/drawing/2014/main" id="{72D6AF38-540A-577F-8BC4-470C20C6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>
                <a:solidFill>
                  <a:schemeClr val="bg1"/>
                </a:solidFill>
              </a:rPr>
              <a:t>A future for the artists ?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856D5C-A2C5-D46C-69F8-309FB8D10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fr-FR" b="1" dirty="0">
                <a:solidFill>
                  <a:schemeClr val="bg1"/>
                </a:solidFill>
              </a:rPr>
              <a:t>The good news :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- </a:t>
            </a:r>
            <a:r>
              <a:rPr lang="fr-FR" b="1" dirty="0" err="1">
                <a:solidFill>
                  <a:schemeClr val="bg1"/>
                </a:solidFill>
              </a:rPr>
              <a:t>computing</a:t>
            </a:r>
            <a:r>
              <a:rPr lang="fr-FR" b="1" dirty="0">
                <a:solidFill>
                  <a:schemeClr val="bg1"/>
                </a:solidFill>
              </a:rPr>
              <a:t> power for </a:t>
            </a:r>
            <a:r>
              <a:rPr lang="fr-FR" b="1" dirty="0" err="1">
                <a:solidFill>
                  <a:schemeClr val="bg1"/>
                </a:solidFill>
              </a:rPr>
              <a:t>realism</a:t>
            </a:r>
            <a:r>
              <a:rPr lang="fr-FR" b="1" dirty="0">
                <a:solidFill>
                  <a:schemeClr val="bg1"/>
                </a:solidFill>
              </a:rPr>
              <a:t> and real time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- explosion of </a:t>
            </a:r>
            <a:r>
              <a:rPr lang="fr-FR" b="1" dirty="0" err="1">
                <a:solidFill>
                  <a:schemeClr val="bg1"/>
                </a:solidFill>
              </a:rPr>
              <a:t>demand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- </a:t>
            </a:r>
            <a:r>
              <a:rPr lang="fr-FR" b="1" dirty="0" err="1">
                <a:solidFill>
                  <a:schemeClr val="bg1"/>
                </a:solidFill>
              </a:rPr>
              <a:t>easier</a:t>
            </a:r>
            <a:r>
              <a:rPr lang="fr-FR" b="1" dirty="0">
                <a:solidFill>
                  <a:schemeClr val="bg1"/>
                </a:solidFill>
              </a:rPr>
              <a:t> distribution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- … concentration/brands… </a:t>
            </a:r>
          </a:p>
          <a:p>
            <a:pPr marL="0" indent="0">
              <a:buFont typeface="Arial" charset="0"/>
              <a:buNone/>
              <a:defRPr/>
            </a:pPr>
            <a:br>
              <a:rPr lang="fr-FR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b="1" dirty="0">
                <a:solidFill>
                  <a:srgbClr val="FFFF00"/>
                </a:solidFill>
              </a:rPr>
              <a:t>Great </a:t>
            </a:r>
            <a:r>
              <a:rPr lang="fr-FR" b="1" dirty="0" err="1">
                <a:solidFill>
                  <a:srgbClr val="FFFF00"/>
                </a:solidFill>
              </a:rPr>
              <a:t>opportunities</a:t>
            </a:r>
            <a:r>
              <a:rPr lang="fr-FR" b="1" dirty="0">
                <a:solidFill>
                  <a:srgbClr val="FFFF00"/>
                </a:solidFill>
              </a:rPr>
              <a:t>/</a:t>
            </a:r>
            <a:r>
              <a:rPr lang="fr-FR" b="1" dirty="0">
                <a:solidFill>
                  <a:srgbClr val="FF0000"/>
                </a:solidFill>
              </a:rPr>
              <a:t>High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risks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>
            <a:extLst>
              <a:ext uri="{FF2B5EF4-FFF2-40B4-BE49-F238E27FC236}">
                <a16:creationId xmlns:a16="http://schemas.microsoft.com/office/drawing/2014/main" id="{CFE384DE-C566-3AA3-02F3-AC8FFC62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Get (much) more in </a:t>
            </a:r>
            <a:endParaRPr lang="en-US" alt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F54BC-D2CB-4E08-BB2F-988CDCA89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endParaRPr lang="fr-FR" dirty="0">
              <a:hlinkClick r:id="rId2"/>
            </a:endParaRPr>
          </a:p>
          <a:p>
            <a:pPr>
              <a:buFont typeface="Arial" charset="0"/>
              <a:buChar char="•"/>
              <a:defRPr/>
            </a:pPr>
            <a:r>
              <a:rPr lang="fr-FR" dirty="0">
                <a:hlinkClick r:id="rId2"/>
              </a:rPr>
              <a:t>http://diccan.com</a:t>
            </a:r>
            <a:endParaRPr lang="fr-FR" dirty="0"/>
          </a:p>
          <a:p>
            <a:pPr>
              <a:buFont typeface="Arial" charset="0"/>
              <a:buChar char="•"/>
              <a:defRPr/>
            </a:pPr>
            <a:endParaRPr lang="fr-FR" dirty="0"/>
          </a:p>
          <a:p>
            <a:pPr marL="0" indent="0">
              <a:buFont typeface="Arial" charset="0"/>
              <a:buNone/>
              <a:defRPr/>
            </a:pPr>
            <a:r>
              <a:rPr lang="fr-FR" dirty="0"/>
              <a:t>And/or mail me at : </a:t>
            </a:r>
          </a:p>
          <a:p>
            <a:pPr>
              <a:buFont typeface="Arial" charset="0"/>
              <a:buChar char="•"/>
              <a:defRPr/>
            </a:pPr>
            <a:r>
              <a:rPr lang="fr-FR" dirty="0">
                <a:hlinkClick r:id="rId3"/>
              </a:rPr>
              <a:t>pmberger@orange.fr</a:t>
            </a:r>
            <a:endParaRPr lang="fr-FR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0B364DA6-431A-A1D9-B19D-1BBAF16F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An exponential growth </a:t>
            </a:r>
            <a:endParaRPr lang="en-US" altLang="en-US"/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98B8F327-3AEC-8098-BE16-D90100026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z="2400"/>
              <a:t>Some kind of Moore’s law… </a:t>
            </a:r>
            <a:endParaRPr lang="en-US" altLang="en-US" sz="2400"/>
          </a:p>
        </p:txBody>
      </p:sp>
      <p:pic>
        <p:nvPicPr>
          <p:cNvPr id="7172" name="Image 3">
            <a:extLst>
              <a:ext uri="{FF2B5EF4-FFF2-40B4-BE49-F238E27FC236}">
                <a16:creationId xmlns:a16="http://schemas.microsoft.com/office/drawing/2014/main" id="{8FF23D8C-E703-DA2D-C77D-756893B8B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65055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>
            <a:extLst>
              <a:ext uri="{FF2B5EF4-FFF2-40B4-BE49-F238E27FC236}">
                <a16:creationId xmlns:a16="http://schemas.microsoft.com/office/drawing/2014/main" id="{81FFDC07-0430-3CA1-6FD0-177DCC50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Digital faces  limits…</a:t>
            </a:r>
            <a:endParaRPr lang="en-US" alt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5D39E8-DA17-5CC1-DFE5-03482595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dirty="0"/>
              <a:t>… and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disappoinments</a:t>
            </a:r>
            <a:r>
              <a:rPr lang="fr-FR" dirty="0"/>
              <a:t> ! </a:t>
            </a:r>
          </a:p>
          <a:p>
            <a:pPr marL="0" indent="0">
              <a:buFont typeface="Arial" charset="0"/>
              <a:buNone/>
              <a:defRPr/>
            </a:pPr>
            <a:endParaRPr lang="fr-FR" dirty="0"/>
          </a:p>
          <a:p>
            <a:pPr>
              <a:buFontTx/>
              <a:buChar char="-"/>
              <a:defRPr/>
            </a:pPr>
            <a:r>
              <a:rPr lang="fr-FR" dirty="0"/>
              <a:t>Interaction</a:t>
            </a:r>
            <a:br>
              <a:rPr lang="fr-FR" dirty="0"/>
            </a:br>
            <a:r>
              <a:rPr lang="fr-FR" dirty="0"/>
              <a:t>- </a:t>
            </a:r>
            <a:r>
              <a:rPr lang="fr-FR" dirty="0" err="1"/>
              <a:t>Generation</a:t>
            </a:r>
            <a:br>
              <a:rPr lang="fr-FR" dirty="0"/>
            </a:br>
            <a:r>
              <a:rPr lang="fr-FR" dirty="0"/>
              <a:t>- </a:t>
            </a:r>
            <a:r>
              <a:rPr lang="fr-FR" dirty="0" err="1"/>
              <a:t>Artists</a:t>
            </a:r>
            <a:r>
              <a:rPr lang="fr-FR" dirty="0"/>
              <a:t> and public attitudes </a:t>
            </a:r>
          </a:p>
          <a:p>
            <a:pPr>
              <a:buFontTx/>
              <a:buChar char="-"/>
              <a:defRPr/>
            </a:pPr>
            <a:endParaRPr lang="fr-FR" dirty="0"/>
          </a:p>
          <a:p>
            <a:pPr>
              <a:buFontTx/>
              <a:buChar char="-"/>
              <a:defRPr/>
            </a:pPr>
            <a:r>
              <a:rPr lang="fr-FR" dirty="0"/>
              <a:t>Is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progress</a:t>
            </a:r>
            <a:r>
              <a:rPr lang="fr-FR"/>
              <a:t> in art ?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>
            <a:extLst>
              <a:ext uri="{FF2B5EF4-FFF2-40B4-BE49-F238E27FC236}">
                <a16:creationId xmlns:a16="http://schemas.microsoft.com/office/drawing/2014/main" id="{9DDFFC57-D3B2-0BAF-BC34-56AA267C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Literature: a world apart</a:t>
            </a:r>
            <a:endParaRPr lang="en-US" altLang="en-US"/>
          </a:p>
        </p:txBody>
      </p:sp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id="{1F7126D7-2CC8-7D04-81AA-84B910DB5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altLang="en-US"/>
              <a:t>Digital literature: a world apart</a:t>
            </a:r>
          </a:p>
          <a:p>
            <a:pPr>
              <a:buFontTx/>
              <a:buChar char="-"/>
            </a:pPr>
            <a:r>
              <a:rPr lang="fr-FR" altLang="en-US"/>
              <a:t>Very active (ELO) </a:t>
            </a:r>
          </a:p>
          <a:p>
            <a:pPr>
              <a:buFontTx/>
              <a:buChar char="-"/>
            </a:pPr>
            <a:r>
              <a:rPr lang="fr-FR" altLang="en-US"/>
              <a:t>Example: Stephanie Strickland </a:t>
            </a:r>
            <a:endParaRPr lang="en-US" altLang="en-US"/>
          </a:p>
        </p:txBody>
      </p:sp>
      <p:pic>
        <p:nvPicPr>
          <p:cNvPr id="9220" name="Image 3">
            <a:extLst>
              <a:ext uri="{FF2B5EF4-FFF2-40B4-BE49-F238E27FC236}">
                <a16:creationId xmlns:a16="http://schemas.microsoft.com/office/drawing/2014/main" id="{C1EBA7E6-3C2E-37B6-8C36-B9F8C9884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16338"/>
            <a:ext cx="38639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>
            <a:extLst>
              <a:ext uri="{FF2B5EF4-FFF2-40B4-BE49-F238E27FC236}">
                <a16:creationId xmlns:a16="http://schemas.microsoft.com/office/drawing/2014/main" id="{A2770686-126A-8BBF-CF20-25CDCF3D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/>
              <a:t>Literature: Levels</a:t>
            </a:r>
            <a:endParaRPr lang="en-US" altLang="en-US"/>
          </a:p>
        </p:txBody>
      </p:sp>
      <p:sp>
        <p:nvSpPr>
          <p:cNvPr id="10243" name="Espace réservé du contenu 2">
            <a:extLst>
              <a:ext uri="{FF2B5EF4-FFF2-40B4-BE49-F238E27FC236}">
                <a16:creationId xmlns:a16="http://schemas.microsoft.com/office/drawing/2014/main" id="{ED2C4711-4835-F460-DF13-2D9C91FF3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5573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FR" altLang="en-US"/>
              <a:t>- « Combinatorial ». e.g. One hundred billion poems</a:t>
            </a:r>
            <a:br>
              <a:rPr lang="fr-FR" altLang="en-US"/>
            </a:br>
            <a:r>
              <a:rPr lang="fr-FR" altLang="en-US"/>
              <a:t>- Enhanced by hypertextual structures</a:t>
            </a:r>
            <a:endParaRPr lang="en-US" altLang="en-US"/>
          </a:p>
        </p:txBody>
      </p:sp>
      <p:pic>
        <p:nvPicPr>
          <p:cNvPr id="10244" name="Image 1">
            <a:extLst>
              <a:ext uri="{FF2B5EF4-FFF2-40B4-BE49-F238E27FC236}">
                <a16:creationId xmlns:a16="http://schemas.microsoft.com/office/drawing/2014/main" id="{B441A9A8-53D0-24B1-60D3-7FB7F6E8B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57563"/>
            <a:ext cx="4486275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787</Words>
  <Application>Microsoft Office PowerPoint</Application>
  <PresentationFormat>Affichage à l'écran (4:3)</PresentationFormat>
  <Paragraphs>131</Paragraphs>
  <Slides>51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4" baseType="lpstr">
      <vt:lpstr>Calibri</vt:lpstr>
      <vt:lpstr>Arial</vt:lpstr>
      <vt:lpstr>Thème Office</vt:lpstr>
      <vt:lpstr>Digital Creation A State of the Arts</vt:lpstr>
      <vt:lpstr>Drawing Lines on a Nebula </vt:lpstr>
      <vt:lpstr>Drawing Lines on a Nebula</vt:lpstr>
      <vt:lpstr>Global Patterns </vt:lpstr>
      <vt:lpstr>Global Patterns </vt:lpstr>
      <vt:lpstr>An exponential growth </vt:lpstr>
      <vt:lpstr>Digital faces  limits…</vt:lpstr>
      <vt:lpstr>Literature: a world apart</vt:lpstr>
      <vt:lpstr>Literature: Levels</vt:lpstr>
      <vt:lpstr>Literature: Levels</vt:lpstr>
      <vt:lpstr>Music: in Love with Techno</vt:lpstr>
      <vt:lpstr>Music: in Love with Techno</vt:lpstr>
      <vt:lpstr>Music: advanced trends</vt:lpstr>
      <vt:lpstr>Music: advanced trends</vt:lpstr>
      <vt:lpstr>Plastic Arts: Deep Divide</vt:lpstr>
      <vt:lpstr>Limits and new ways</vt:lpstr>
      <vt:lpstr>Limits and new ways</vt:lpstr>
      <vt:lpstr>Limits and new ways</vt:lpstr>
      <vt:lpstr>Limits and new ways</vt:lpstr>
      <vt:lpstr>Limits and new ways</vt:lpstr>
      <vt:lpstr>Présentation PowerPoint</vt:lpstr>
      <vt:lpstr>Limits and new ways</vt:lpstr>
      <vt:lpstr>Limits and new ways</vt:lpstr>
      <vt:lpstr>Plastic Arts: Deep Divide</vt:lpstr>
      <vt:lpstr>Cinema &amp; Games: Automation</vt:lpstr>
      <vt:lpstr>Cinema &amp; Games: Automation</vt:lpstr>
      <vt:lpstr>Live Performance:  Body and Complexity</vt:lpstr>
      <vt:lpstr>Live Performance:  Body and Complexity</vt:lpstr>
      <vt:lpstr>Some general issues</vt:lpstr>
      <vt:lpstr>Interaction</vt:lpstr>
      <vt:lpstr>Interaction</vt:lpstr>
      <vt:lpstr>Interaction</vt:lpstr>
      <vt:lpstr>Interaction</vt:lpstr>
      <vt:lpstr>Interaction</vt:lpstr>
      <vt:lpstr>Multimedia/Transmedia</vt:lpstr>
      <vt:lpstr>Multimedia/Transmedia</vt:lpstr>
      <vt:lpstr>Multimedia/Transmedia</vt:lpstr>
      <vt:lpstr> Transmedia</vt:lpstr>
      <vt:lpstr>Multimedia/Transmedia</vt:lpstr>
      <vt:lpstr>Transmedia</vt:lpstr>
      <vt:lpstr>Transmedia</vt:lpstr>
      <vt:lpstr>Everybody an artist ? </vt:lpstr>
      <vt:lpstr>Everybody and artist ?</vt:lpstr>
      <vt:lpstr>Robots as a public </vt:lpstr>
      <vt:lpstr>Robots as a judge</vt:lpstr>
      <vt:lpstr>Robots as a judge</vt:lpstr>
      <vt:lpstr>Robots as judges</vt:lpstr>
      <vt:lpstr>Clouds… and the Cloud</vt:lpstr>
      <vt:lpstr>A future for the artists ? </vt:lpstr>
      <vt:lpstr>A future for the artists ? </vt:lpstr>
      <vt:lpstr>Get (much) more in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Creation A State of the Arts</dc:title>
  <dc:creator>Pedro</dc:creator>
  <cp:lastModifiedBy>Pierre BERGER</cp:lastModifiedBy>
  <cp:revision>65</cp:revision>
  <dcterms:created xsi:type="dcterms:W3CDTF">2014-03-22T19:00:11Z</dcterms:created>
  <dcterms:modified xsi:type="dcterms:W3CDTF">2024-12-31T09:03:51Z</dcterms:modified>
</cp:coreProperties>
</file>